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9" r:id="rId1"/>
    <p:sldMasterId id="2147483671" r:id="rId2"/>
  </p:sldMasterIdLst>
  <p:notesMasterIdLst>
    <p:notesMasterId r:id="rId29"/>
  </p:notesMasterIdLst>
  <p:handoutMasterIdLst>
    <p:handoutMasterId r:id="rId30"/>
  </p:handoutMasterIdLst>
  <p:sldIdLst>
    <p:sldId id="260" r:id="rId3"/>
    <p:sldId id="1335" r:id="rId4"/>
    <p:sldId id="1337" r:id="rId5"/>
    <p:sldId id="1147" r:id="rId6"/>
    <p:sldId id="1352" r:id="rId7"/>
    <p:sldId id="377" r:id="rId8"/>
    <p:sldId id="1330" r:id="rId9"/>
    <p:sldId id="1332" r:id="rId10"/>
    <p:sldId id="1353" r:id="rId11"/>
    <p:sldId id="1339" r:id="rId12"/>
    <p:sldId id="1360" r:id="rId13"/>
    <p:sldId id="1333" r:id="rId14"/>
    <p:sldId id="1344" r:id="rId15"/>
    <p:sldId id="1357" r:id="rId16"/>
    <p:sldId id="1356" r:id="rId17"/>
    <p:sldId id="1342" r:id="rId18"/>
    <p:sldId id="1355" r:id="rId19"/>
    <p:sldId id="915" r:id="rId20"/>
    <p:sldId id="1343" r:id="rId21"/>
    <p:sldId id="1351" r:id="rId22"/>
    <p:sldId id="366" r:id="rId23"/>
    <p:sldId id="1345" r:id="rId24"/>
    <p:sldId id="375" r:id="rId25"/>
    <p:sldId id="1346" r:id="rId26"/>
    <p:sldId id="1334" r:id="rId27"/>
    <p:sldId id="1361" r:id="rId28"/>
  </p:sldIdLst>
  <p:sldSz cx="9144000" cy="5143500" type="screen16x9"/>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AC50"/>
    <a:srgbClr val="02B7FF"/>
    <a:srgbClr val="9B0875"/>
    <a:srgbClr val="03ABEE"/>
    <a:srgbClr val="09AEEE"/>
    <a:srgbClr val="70316B"/>
    <a:srgbClr val="702D64"/>
    <a:srgbClr val="701A65"/>
    <a:srgbClr val="66185C"/>
    <a:srgbClr val="66105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496"/>
    <p:restoredTop sz="94719"/>
  </p:normalViewPr>
  <p:slideViewPr>
    <p:cSldViewPr snapToGrid="0" snapToObjects="1">
      <p:cViewPr varScale="1">
        <p:scale>
          <a:sx n="140" d="100"/>
          <a:sy n="140" d="100"/>
        </p:scale>
        <p:origin x="192" y="512"/>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8" Type="http://schemas.openxmlformats.org/officeDocument/2006/relationships/slide" Target="slides/slide6.xml"/></Relationships>
</file>

<file path=ppt/diagrams/_rels/data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image" Target="../media/image9.jpg"/><Relationship Id="rId4" Type="http://schemas.openxmlformats.org/officeDocument/2006/relationships/image" Target="../media/image12.jpg"/></Relationships>
</file>

<file path=ppt/diagrams/_rels/drawing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image" Target="../media/image9.jpg"/><Relationship Id="rId4" Type="http://schemas.openxmlformats.org/officeDocument/2006/relationships/image" Target="../media/image12.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6AEB3B-9486-4499-AB2E-B6B1A39EF70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DF0D84C-0671-4FC6-B7B3-4B79814AF7EE}">
      <dgm:prSet/>
      <dgm:spPr/>
      <dgm:t>
        <a:bodyPr/>
        <a:lstStyle/>
        <a:p>
          <a:r>
            <a:rPr lang="fr-FR" dirty="0"/>
            <a:t>Douleurs apparues ou aggravées en intensité au décours d’une intervention chirurgicale ou d’une lésion tissulaire.</a:t>
          </a:r>
          <a:endParaRPr lang="en-US" dirty="0"/>
        </a:p>
      </dgm:t>
    </dgm:pt>
    <dgm:pt modelId="{406FB30B-F87E-40D1-90A5-123F39E40CBB}" type="parTrans" cxnId="{7914DE9D-04EC-423D-9F2E-88A521D316A5}">
      <dgm:prSet/>
      <dgm:spPr/>
      <dgm:t>
        <a:bodyPr/>
        <a:lstStyle/>
        <a:p>
          <a:endParaRPr lang="en-US"/>
        </a:p>
      </dgm:t>
    </dgm:pt>
    <dgm:pt modelId="{AA58C2E4-B4DD-4266-9621-0CAB2ECFED84}" type="sibTrans" cxnId="{7914DE9D-04EC-423D-9F2E-88A521D316A5}">
      <dgm:prSet/>
      <dgm:spPr/>
      <dgm:t>
        <a:bodyPr/>
        <a:lstStyle/>
        <a:p>
          <a:endParaRPr lang="en-US"/>
        </a:p>
      </dgm:t>
    </dgm:pt>
    <dgm:pt modelId="{1E07578F-90B9-4544-9405-04571C254EA8}">
      <dgm:prSet/>
      <dgm:spPr/>
      <dgm:t>
        <a:bodyPr/>
        <a:lstStyle/>
        <a:p>
          <a:r>
            <a:rPr lang="fr-FR"/>
            <a:t>Douleurs persistant au-delà du processus de guérison soit ≥3 mois après la chirurgie</a:t>
          </a:r>
          <a:endParaRPr lang="en-US"/>
        </a:p>
      </dgm:t>
    </dgm:pt>
    <dgm:pt modelId="{9A3786BE-FF8F-491F-808D-79A3118A6D16}" type="parTrans" cxnId="{0747D3BC-70AA-4DE3-985D-490EAA62289D}">
      <dgm:prSet/>
      <dgm:spPr/>
      <dgm:t>
        <a:bodyPr/>
        <a:lstStyle/>
        <a:p>
          <a:endParaRPr lang="en-US"/>
        </a:p>
      </dgm:t>
    </dgm:pt>
    <dgm:pt modelId="{798C79E9-FE41-48C8-BE4C-5C9100104276}" type="sibTrans" cxnId="{0747D3BC-70AA-4DE3-985D-490EAA62289D}">
      <dgm:prSet/>
      <dgm:spPr/>
      <dgm:t>
        <a:bodyPr/>
        <a:lstStyle/>
        <a:p>
          <a:endParaRPr lang="en-US"/>
        </a:p>
      </dgm:t>
    </dgm:pt>
    <dgm:pt modelId="{2CE2EF17-A65F-4FEB-8511-CC34CD4057EB}">
      <dgm:prSet/>
      <dgm:spPr/>
      <dgm:t>
        <a:bodyPr/>
        <a:lstStyle/>
        <a:p>
          <a:r>
            <a:rPr lang="fr-FR"/>
            <a:t>Douleurs localisées sur le site opératoire ou projetées dans le territoire nerveux d’un nerf de la zone opératoire, soit référées dans le dermatome du site opératoire.</a:t>
          </a:r>
          <a:endParaRPr lang="en-US"/>
        </a:p>
      </dgm:t>
    </dgm:pt>
    <dgm:pt modelId="{8F426FF1-3AF0-4119-AC45-F8B10E2D7B3D}" type="parTrans" cxnId="{9A899B1A-1B85-436A-8684-AEBCB28C76CA}">
      <dgm:prSet/>
      <dgm:spPr/>
      <dgm:t>
        <a:bodyPr/>
        <a:lstStyle/>
        <a:p>
          <a:endParaRPr lang="en-US"/>
        </a:p>
      </dgm:t>
    </dgm:pt>
    <dgm:pt modelId="{DE7C441A-A8CD-476A-924E-8CB977B221A4}" type="sibTrans" cxnId="{9A899B1A-1B85-436A-8684-AEBCB28C76CA}">
      <dgm:prSet/>
      <dgm:spPr/>
      <dgm:t>
        <a:bodyPr/>
        <a:lstStyle/>
        <a:p>
          <a:endParaRPr lang="en-US"/>
        </a:p>
      </dgm:t>
    </dgm:pt>
    <dgm:pt modelId="{2D54D286-F00B-45E5-9631-E5BC494D3908}">
      <dgm:prSet/>
      <dgm:spPr/>
      <dgm:t>
        <a:bodyPr/>
        <a:lstStyle/>
        <a:p>
          <a:r>
            <a:rPr lang="fr-FR"/>
            <a:t>Toute autre cause de douleur étant exclue (infections, tumeurs, douleur préexistante)</a:t>
          </a:r>
          <a:endParaRPr lang="en-US"/>
        </a:p>
      </dgm:t>
    </dgm:pt>
    <dgm:pt modelId="{9E2ABC19-5F65-4F63-9396-A2C97D2CD25E}" type="parTrans" cxnId="{C12C14C1-886D-4E5C-B838-B581B7DC4369}">
      <dgm:prSet/>
      <dgm:spPr/>
      <dgm:t>
        <a:bodyPr/>
        <a:lstStyle/>
        <a:p>
          <a:endParaRPr lang="en-US"/>
        </a:p>
      </dgm:t>
    </dgm:pt>
    <dgm:pt modelId="{5ED2109B-BBCD-4DE0-B010-473C8827F0C2}" type="sibTrans" cxnId="{C12C14C1-886D-4E5C-B838-B581B7DC4369}">
      <dgm:prSet/>
      <dgm:spPr/>
      <dgm:t>
        <a:bodyPr/>
        <a:lstStyle/>
        <a:p>
          <a:endParaRPr lang="en-US"/>
        </a:p>
      </dgm:t>
    </dgm:pt>
    <dgm:pt modelId="{981502C8-A738-433B-9683-E97A77D0FBF2}">
      <dgm:prSet/>
      <dgm:spPr/>
      <dgm:t>
        <a:bodyPr/>
        <a:lstStyle/>
        <a:p>
          <a:r>
            <a:rPr lang="fr-FR" dirty="0"/>
            <a:t>Caractéristiques neuropathiques des douleurs post-chirurgicales fréquentes</a:t>
          </a:r>
          <a:endParaRPr lang="en-US" dirty="0"/>
        </a:p>
      </dgm:t>
    </dgm:pt>
    <dgm:pt modelId="{11CD3B7B-16B0-4119-B95A-1FE6CFE159BD}" type="sibTrans" cxnId="{B37FA5C6-E8A3-4E97-86B0-2B26A1531B80}">
      <dgm:prSet/>
      <dgm:spPr/>
      <dgm:t>
        <a:bodyPr/>
        <a:lstStyle/>
        <a:p>
          <a:endParaRPr lang="en-US"/>
        </a:p>
      </dgm:t>
    </dgm:pt>
    <dgm:pt modelId="{47ACFDEA-63B9-4383-A2AB-DE16A565C034}" type="parTrans" cxnId="{B37FA5C6-E8A3-4E97-86B0-2B26A1531B80}">
      <dgm:prSet/>
      <dgm:spPr/>
      <dgm:t>
        <a:bodyPr/>
        <a:lstStyle/>
        <a:p>
          <a:endParaRPr lang="en-US"/>
        </a:p>
      </dgm:t>
    </dgm:pt>
    <dgm:pt modelId="{84417004-BEC9-0247-9FFE-2CE8260AA194}" type="pres">
      <dgm:prSet presAssocID="{656AEB3B-9486-4499-AB2E-B6B1A39EF706}" presName="linear" presStyleCnt="0">
        <dgm:presLayoutVars>
          <dgm:animLvl val="lvl"/>
          <dgm:resizeHandles val="exact"/>
        </dgm:presLayoutVars>
      </dgm:prSet>
      <dgm:spPr/>
    </dgm:pt>
    <dgm:pt modelId="{C16AD9F7-021D-9E41-9FDC-4047350F2DD2}" type="pres">
      <dgm:prSet presAssocID="{DDF0D84C-0671-4FC6-B7B3-4B79814AF7EE}" presName="parentText" presStyleLbl="node1" presStyleIdx="0" presStyleCnt="5" custLinFactNeighborY="66343">
        <dgm:presLayoutVars>
          <dgm:chMax val="0"/>
          <dgm:bulletEnabled val="1"/>
        </dgm:presLayoutVars>
      </dgm:prSet>
      <dgm:spPr/>
    </dgm:pt>
    <dgm:pt modelId="{EA5BF3AF-6F2E-EA4E-820D-6900FB186D80}" type="pres">
      <dgm:prSet presAssocID="{AA58C2E4-B4DD-4266-9621-0CAB2ECFED84}" presName="spacer" presStyleCnt="0"/>
      <dgm:spPr/>
    </dgm:pt>
    <dgm:pt modelId="{DC3781D8-965F-4946-B551-E99779059A91}" type="pres">
      <dgm:prSet presAssocID="{1E07578F-90B9-4544-9405-04571C254EA8}" presName="parentText" presStyleLbl="node1" presStyleIdx="1" presStyleCnt="5">
        <dgm:presLayoutVars>
          <dgm:chMax val="0"/>
          <dgm:bulletEnabled val="1"/>
        </dgm:presLayoutVars>
      </dgm:prSet>
      <dgm:spPr/>
    </dgm:pt>
    <dgm:pt modelId="{B62A20CB-5DB1-4943-88A4-366AEC3CCF24}" type="pres">
      <dgm:prSet presAssocID="{798C79E9-FE41-48C8-BE4C-5C9100104276}" presName="spacer" presStyleCnt="0"/>
      <dgm:spPr/>
    </dgm:pt>
    <dgm:pt modelId="{1B301DE1-07CE-FC42-A3AC-892363E68F93}" type="pres">
      <dgm:prSet presAssocID="{2CE2EF17-A65F-4FEB-8511-CC34CD4057EB}" presName="parentText" presStyleLbl="node1" presStyleIdx="2" presStyleCnt="5">
        <dgm:presLayoutVars>
          <dgm:chMax val="0"/>
          <dgm:bulletEnabled val="1"/>
        </dgm:presLayoutVars>
      </dgm:prSet>
      <dgm:spPr/>
    </dgm:pt>
    <dgm:pt modelId="{5471EF6B-6A74-1642-94C8-373971D66491}" type="pres">
      <dgm:prSet presAssocID="{DE7C441A-A8CD-476A-924E-8CB977B221A4}" presName="spacer" presStyleCnt="0"/>
      <dgm:spPr/>
    </dgm:pt>
    <dgm:pt modelId="{8FD35C30-B301-F948-916B-AF6ADFA2CB9B}" type="pres">
      <dgm:prSet presAssocID="{2D54D286-F00B-45E5-9631-E5BC494D3908}" presName="parentText" presStyleLbl="node1" presStyleIdx="3" presStyleCnt="5">
        <dgm:presLayoutVars>
          <dgm:chMax val="0"/>
          <dgm:bulletEnabled val="1"/>
        </dgm:presLayoutVars>
      </dgm:prSet>
      <dgm:spPr/>
    </dgm:pt>
    <dgm:pt modelId="{6C631203-3316-6242-A3D2-D61EDD7AA616}" type="pres">
      <dgm:prSet presAssocID="{5ED2109B-BBCD-4DE0-B010-473C8827F0C2}" presName="spacer" presStyleCnt="0"/>
      <dgm:spPr/>
    </dgm:pt>
    <dgm:pt modelId="{21C77271-05FC-9046-8A0D-6D345C76AA74}" type="pres">
      <dgm:prSet presAssocID="{981502C8-A738-433B-9683-E97A77D0FBF2}" presName="parentText" presStyleLbl="node1" presStyleIdx="4" presStyleCnt="5">
        <dgm:presLayoutVars>
          <dgm:chMax val="0"/>
          <dgm:bulletEnabled val="1"/>
        </dgm:presLayoutVars>
      </dgm:prSet>
      <dgm:spPr/>
    </dgm:pt>
  </dgm:ptLst>
  <dgm:cxnLst>
    <dgm:cxn modelId="{9BA3A812-5FBF-AA45-99CF-04BAFD0BAD49}" type="presOf" srcId="{656AEB3B-9486-4499-AB2E-B6B1A39EF706}" destId="{84417004-BEC9-0247-9FFE-2CE8260AA194}" srcOrd="0" destOrd="0" presId="urn:microsoft.com/office/officeart/2005/8/layout/vList2"/>
    <dgm:cxn modelId="{9A899B1A-1B85-436A-8684-AEBCB28C76CA}" srcId="{656AEB3B-9486-4499-AB2E-B6B1A39EF706}" destId="{2CE2EF17-A65F-4FEB-8511-CC34CD4057EB}" srcOrd="2" destOrd="0" parTransId="{8F426FF1-3AF0-4119-AC45-F8B10E2D7B3D}" sibTransId="{DE7C441A-A8CD-476A-924E-8CB977B221A4}"/>
    <dgm:cxn modelId="{58C1D420-8A5F-2440-8A56-DB72873CAB66}" type="presOf" srcId="{2D54D286-F00B-45E5-9631-E5BC494D3908}" destId="{8FD35C30-B301-F948-916B-AF6ADFA2CB9B}" srcOrd="0" destOrd="0" presId="urn:microsoft.com/office/officeart/2005/8/layout/vList2"/>
    <dgm:cxn modelId="{E44DF024-033D-BA41-8466-707857877D0E}" type="presOf" srcId="{1E07578F-90B9-4544-9405-04571C254EA8}" destId="{DC3781D8-965F-4946-B551-E99779059A91}" srcOrd="0" destOrd="0" presId="urn:microsoft.com/office/officeart/2005/8/layout/vList2"/>
    <dgm:cxn modelId="{9CF9BF76-B3C7-8046-B509-38E81F098630}" type="presOf" srcId="{981502C8-A738-433B-9683-E97A77D0FBF2}" destId="{21C77271-05FC-9046-8A0D-6D345C76AA74}" srcOrd="0" destOrd="0" presId="urn:microsoft.com/office/officeart/2005/8/layout/vList2"/>
    <dgm:cxn modelId="{7914DE9D-04EC-423D-9F2E-88A521D316A5}" srcId="{656AEB3B-9486-4499-AB2E-B6B1A39EF706}" destId="{DDF0D84C-0671-4FC6-B7B3-4B79814AF7EE}" srcOrd="0" destOrd="0" parTransId="{406FB30B-F87E-40D1-90A5-123F39E40CBB}" sibTransId="{AA58C2E4-B4DD-4266-9621-0CAB2ECFED84}"/>
    <dgm:cxn modelId="{0747D3BC-70AA-4DE3-985D-490EAA62289D}" srcId="{656AEB3B-9486-4499-AB2E-B6B1A39EF706}" destId="{1E07578F-90B9-4544-9405-04571C254EA8}" srcOrd="1" destOrd="0" parTransId="{9A3786BE-FF8F-491F-808D-79A3118A6D16}" sibTransId="{798C79E9-FE41-48C8-BE4C-5C9100104276}"/>
    <dgm:cxn modelId="{C12C14C1-886D-4E5C-B838-B581B7DC4369}" srcId="{656AEB3B-9486-4499-AB2E-B6B1A39EF706}" destId="{2D54D286-F00B-45E5-9631-E5BC494D3908}" srcOrd="3" destOrd="0" parTransId="{9E2ABC19-5F65-4F63-9396-A2C97D2CD25E}" sibTransId="{5ED2109B-BBCD-4DE0-B010-473C8827F0C2}"/>
    <dgm:cxn modelId="{B37FA5C6-E8A3-4E97-86B0-2B26A1531B80}" srcId="{656AEB3B-9486-4499-AB2E-B6B1A39EF706}" destId="{981502C8-A738-433B-9683-E97A77D0FBF2}" srcOrd="4" destOrd="0" parTransId="{47ACFDEA-63B9-4383-A2AB-DE16A565C034}" sibTransId="{11CD3B7B-16B0-4119-B95A-1FE6CFE159BD}"/>
    <dgm:cxn modelId="{C027B9DB-4624-BF40-BE60-DDE9B12E3E82}" type="presOf" srcId="{DDF0D84C-0671-4FC6-B7B3-4B79814AF7EE}" destId="{C16AD9F7-021D-9E41-9FDC-4047350F2DD2}" srcOrd="0" destOrd="0" presId="urn:microsoft.com/office/officeart/2005/8/layout/vList2"/>
    <dgm:cxn modelId="{800E43F7-6C01-D14C-99C0-FE3508B51BA5}" type="presOf" srcId="{2CE2EF17-A65F-4FEB-8511-CC34CD4057EB}" destId="{1B301DE1-07CE-FC42-A3AC-892363E68F93}" srcOrd="0" destOrd="0" presId="urn:microsoft.com/office/officeart/2005/8/layout/vList2"/>
    <dgm:cxn modelId="{CD0D75F0-2289-AB4A-8DD0-7C7AA960FD7C}" type="presParOf" srcId="{84417004-BEC9-0247-9FFE-2CE8260AA194}" destId="{C16AD9F7-021D-9E41-9FDC-4047350F2DD2}" srcOrd="0" destOrd="0" presId="urn:microsoft.com/office/officeart/2005/8/layout/vList2"/>
    <dgm:cxn modelId="{E6C54529-0D50-134A-82FE-0CF4826CAAAB}" type="presParOf" srcId="{84417004-BEC9-0247-9FFE-2CE8260AA194}" destId="{EA5BF3AF-6F2E-EA4E-820D-6900FB186D80}" srcOrd="1" destOrd="0" presId="urn:microsoft.com/office/officeart/2005/8/layout/vList2"/>
    <dgm:cxn modelId="{23D5427C-BDCB-0949-AA1A-CC159FBC4839}" type="presParOf" srcId="{84417004-BEC9-0247-9FFE-2CE8260AA194}" destId="{DC3781D8-965F-4946-B551-E99779059A91}" srcOrd="2" destOrd="0" presId="urn:microsoft.com/office/officeart/2005/8/layout/vList2"/>
    <dgm:cxn modelId="{7327B385-EAD7-7A4B-A160-43924D043761}" type="presParOf" srcId="{84417004-BEC9-0247-9FFE-2CE8260AA194}" destId="{B62A20CB-5DB1-4943-88A4-366AEC3CCF24}" srcOrd="3" destOrd="0" presId="urn:microsoft.com/office/officeart/2005/8/layout/vList2"/>
    <dgm:cxn modelId="{EF15698E-2437-DC45-AA25-521E493947AF}" type="presParOf" srcId="{84417004-BEC9-0247-9FFE-2CE8260AA194}" destId="{1B301DE1-07CE-FC42-A3AC-892363E68F93}" srcOrd="4" destOrd="0" presId="urn:microsoft.com/office/officeart/2005/8/layout/vList2"/>
    <dgm:cxn modelId="{0552E4D2-7256-C741-A58C-4CAABB613975}" type="presParOf" srcId="{84417004-BEC9-0247-9FFE-2CE8260AA194}" destId="{5471EF6B-6A74-1642-94C8-373971D66491}" srcOrd="5" destOrd="0" presId="urn:microsoft.com/office/officeart/2005/8/layout/vList2"/>
    <dgm:cxn modelId="{1309012B-E583-3C4E-9DA7-BE149118E5D3}" type="presParOf" srcId="{84417004-BEC9-0247-9FFE-2CE8260AA194}" destId="{8FD35C30-B301-F948-916B-AF6ADFA2CB9B}" srcOrd="6" destOrd="0" presId="urn:microsoft.com/office/officeart/2005/8/layout/vList2"/>
    <dgm:cxn modelId="{3E7D7415-9F52-C345-B4CA-B86667F37B85}" type="presParOf" srcId="{84417004-BEC9-0247-9FFE-2CE8260AA194}" destId="{6C631203-3316-6242-A3D2-D61EDD7AA616}" srcOrd="7" destOrd="0" presId="urn:microsoft.com/office/officeart/2005/8/layout/vList2"/>
    <dgm:cxn modelId="{D1A76717-8424-C444-A806-C4BA19971B3E}" type="presParOf" srcId="{84417004-BEC9-0247-9FFE-2CE8260AA194}" destId="{21C77271-05FC-9046-8A0D-6D345C76AA74}"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A1C2FF-DE1B-450C-9770-7D206838547D}"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2ECD65C3-570A-45B9-BA99-92243BA155DB}">
      <dgm:prSet/>
      <dgm:spPr/>
      <dgm:t>
        <a:bodyPr/>
        <a:lstStyle/>
        <a:p>
          <a:pPr>
            <a:lnSpc>
              <a:spcPct val="100000"/>
            </a:lnSpc>
          </a:pPr>
          <a:r>
            <a:rPr lang="fr-FR" dirty="0"/>
            <a:t>Depuis quand? </a:t>
          </a:r>
          <a:endParaRPr lang="en-US" dirty="0"/>
        </a:p>
      </dgm:t>
    </dgm:pt>
    <dgm:pt modelId="{711987E0-F0C6-407F-B06E-066383675597}" type="parTrans" cxnId="{6E397E4E-A470-48D4-B7EB-70BD04A43F95}">
      <dgm:prSet/>
      <dgm:spPr/>
      <dgm:t>
        <a:bodyPr/>
        <a:lstStyle/>
        <a:p>
          <a:endParaRPr lang="en-US"/>
        </a:p>
      </dgm:t>
    </dgm:pt>
    <dgm:pt modelId="{EFCD702D-D099-4AA5-A90C-B20DC6E24D9D}" type="sibTrans" cxnId="{6E397E4E-A470-48D4-B7EB-70BD04A43F95}">
      <dgm:prSet/>
      <dgm:spPr/>
      <dgm:t>
        <a:bodyPr/>
        <a:lstStyle/>
        <a:p>
          <a:endParaRPr lang="en-US"/>
        </a:p>
      </dgm:t>
    </dgm:pt>
    <dgm:pt modelId="{5C5BC678-3D5D-4441-BD7B-F06F656718AB}">
      <dgm:prSet/>
      <dgm:spPr/>
      <dgm:t>
        <a:bodyPr/>
        <a:lstStyle/>
        <a:p>
          <a:pPr>
            <a:lnSpc>
              <a:spcPct val="100000"/>
            </a:lnSpc>
          </a:pPr>
          <a:r>
            <a:rPr lang="fr-FR" dirty="0"/>
            <a:t>OÙ? </a:t>
          </a:r>
          <a:endParaRPr lang="en-US" dirty="0"/>
        </a:p>
      </dgm:t>
    </dgm:pt>
    <dgm:pt modelId="{608D5715-7880-4354-858F-6D3EB2B1F151}" type="parTrans" cxnId="{0BE7F88E-09C5-4CCA-B3F3-2C2FA4776272}">
      <dgm:prSet/>
      <dgm:spPr/>
      <dgm:t>
        <a:bodyPr/>
        <a:lstStyle/>
        <a:p>
          <a:endParaRPr lang="en-US"/>
        </a:p>
      </dgm:t>
    </dgm:pt>
    <dgm:pt modelId="{3B88B008-0288-4963-9EA7-60CFC4F3FF05}" type="sibTrans" cxnId="{0BE7F88E-09C5-4CCA-B3F3-2C2FA4776272}">
      <dgm:prSet/>
      <dgm:spPr/>
      <dgm:t>
        <a:bodyPr/>
        <a:lstStyle/>
        <a:p>
          <a:endParaRPr lang="en-US"/>
        </a:p>
      </dgm:t>
    </dgm:pt>
    <dgm:pt modelId="{14FF9F04-62A5-4391-BF31-B9016F3639DF}">
      <dgm:prSet/>
      <dgm:spPr/>
      <dgm:t>
        <a:bodyPr/>
        <a:lstStyle/>
        <a:p>
          <a:pPr>
            <a:lnSpc>
              <a:spcPct val="100000"/>
            </a:lnSpc>
          </a:pPr>
          <a:r>
            <a:rPr lang="fr-FR" dirty="0"/>
            <a:t>Comment? </a:t>
          </a:r>
          <a:endParaRPr lang="en-US" dirty="0"/>
        </a:p>
      </dgm:t>
    </dgm:pt>
    <dgm:pt modelId="{2AE375A3-F9C8-4990-8783-DC6E48800B28}" type="parTrans" cxnId="{CFCF9C4D-5F2F-4806-A0F2-3D4E2E17A20E}">
      <dgm:prSet/>
      <dgm:spPr/>
      <dgm:t>
        <a:bodyPr/>
        <a:lstStyle/>
        <a:p>
          <a:endParaRPr lang="en-US"/>
        </a:p>
      </dgm:t>
    </dgm:pt>
    <dgm:pt modelId="{43C99AD9-DC15-4A1A-AA1D-2F2895638BBA}" type="sibTrans" cxnId="{CFCF9C4D-5F2F-4806-A0F2-3D4E2E17A20E}">
      <dgm:prSet/>
      <dgm:spPr/>
      <dgm:t>
        <a:bodyPr/>
        <a:lstStyle/>
        <a:p>
          <a:endParaRPr lang="en-US"/>
        </a:p>
      </dgm:t>
    </dgm:pt>
    <dgm:pt modelId="{75F18359-5584-41BA-9C58-6F6683DA4EAB}">
      <dgm:prSet/>
      <dgm:spPr/>
      <dgm:t>
        <a:bodyPr/>
        <a:lstStyle/>
        <a:p>
          <a:pPr>
            <a:lnSpc>
              <a:spcPct val="100000"/>
            </a:lnSpc>
          </a:pPr>
          <a:r>
            <a:rPr lang="fr-FR" dirty="0"/>
            <a:t>Examen clinique</a:t>
          </a:r>
          <a:endParaRPr lang="en-US" dirty="0"/>
        </a:p>
      </dgm:t>
    </dgm:pt>
    <dgm:pt modelId="{0AFCE9B7-8D96-48EB-96AF-C55C4B5B7A6B}" type="parTrans" cxnId="{6203246A-59D4-46D3-A132-A218339E7452}">
      <dgm:prSet/>
      <dgm:spPr/>
      <dgm:t>
        <a:bodyPr/>
        <a:lstStyle/>
        <a:p>
          <a:endParaRPr lang="en-US"/>
        </a:p>
      </dgm:t>
    </dgm:pt>
    <dgm:pt modelId="{58B7BCC5-7F91-475F-B39C-8BE11030B460}" type="sibTrans" cxnId="{6203246A-59D4-46D3-A132-A218339E7452}">
      <dgm:prSet/>
      <dgm:spPr/>
      <dgm:t>
        <a:bodyPr/>
        <a:lstStyle/>
        <a:p>
          <a:endParaRPr lang="en-US"/>
        </a:p>
      </dgm:t>
    </dgm:pt>
    <dgm:pt modelId="{412FD8F7-EBA8-4C54-9D98-4F5D7A59CDF8}" type="pres">
      <dgm:prSet presAssocID="{55A1C2FF-DE1B-450C-9770-7D206838547D}" presName="root" presStyleCnt="0">
        <dgm:presLayoutVars>
          <dgm:dir/>
          <dgm:resizeHandles val="exact"/>
        </dgm:presLayoutVars>
      </dgm:prSet>
      <dgm:spPr/>
    </dgm:pt>
    <dgm:pt modelId="{76B66E0C-17A7-4580-A2EE-9CEE55FA6098}" type="pres">
      <dgm:prSet presAssocID="{2ECD65C3-570A-45B9-BA99-92243BA155DB}" presName="compNode" presStyleCnt="0"/>
      <dgm:spPr/>
    </dgm:pt>
    <dgm:pt modelId="{439C3221-197B-4315-9D12-48D941D36BDB}" type="pres">
      <dgm:prSet presAssocID="{2ECD65C3-570A-45B9-BA99-92243BA155DB}" presName="iconRect" presStyleLbl="node1" presStyleIdx="0" presStyleCnt="4" custScaleX="212503" custScaleY="189460"/>
      <dgm:spPr>
        <a:blipFill>
          <a:blip xmlns:r="http://schemas.openxmlformats.org/officeDocument/2006/relationships" r:embed="rId1"/>
          <a:srcRect/>
          <a:stretch>
            <a:fillRect l="-25000" r="-25000"/>
          </a:stretch>
        </a:blipFill>
      </dgm:spPr>
      <dgm:extLst>
        <a:ext uri="{E40237B7-FDA0-4F09-8148-C483321AD2D9}">
          <dgm14:cNvPr xmlns:dgm14="http://schemas.microsoft.com/office/drawing/2010/diagram" id="0" name="" descr="Un marqueur et un calendrier rouges"/>
        </a:ext>
      </dgm:extLst>
    </dgm:pt>
    <dgm:pt modelId="{FB4D56B9-6FE8-4BD9-91CC-DB558D565EBC}" type="pres">
      <dgm:prSet presAssocID="{2ECD65C3-570A-45B9-BA99-92243BA155DB}" presName="spaceRect" presStyleCnt="0"/>
      <dgm:spPr/>
    </dgm:pt>
    <dgm:pt modelId="{EA27BC16-3702-4C6F-AFC8-FD55CFDF3EC3}" type="pres">
      <dgm:prSet presAssocID="{2ECD65C3-570A-45B9-BA99-92243BA155DB}" presName="textRect" presStyleLbl="revTx" presStyleIdx="0" presStyleCnt="4" custLinFactNeighborY="21574">
        <dgm:presLayoutVars>
          <dgm:chMax val="1"/>
          <dgm:chPref val="1"/>
        </dgm:presLayoutVars>
      </dgm:prSet>
      <dgm:spPr/>
    </dgm:pt>
    <dgm:pt modelId="{4357931C-C8DC-43E9-B5F3-11EAB7F965B2}" type="pres">
      <dgm:prSet presAssocID="{EFCD702D-D099-4AA5-A90C-B20DC6E24D9D}" presName="sibTrans" presStyleCnt="0"/>
      <dgm:spPr/>
    </dgm:pt>
    <dgm:pt modelId="{B6006574-035D-4E62-86EF-6A2A3383900B}" type="pres">
      <dgm:prSet presAssocID="{5C5BC678-3D5D-4441-BD7B-F06F656718AB}" presName="compNode" presStyleCnt="0"/>
      <dgm:spPr/>
    </dgm:pt>
    <dgm:pt modelId="{19A4B2AA-17BF-4A4E-96EC-C0E37B099E94}" type="pres">
      <dgm:prSet presAssocID="{5C5BC678-3D5D-4441-BD7B-F06F656718AB}" presName="iconRect" presStyleLbl="node1" presStyleIdx="1" presStyleCnt="4" custScaleX="186424" custScaleY="193198"/>
      <dgm:spPr>
        <a:blipFill>
          <a:blip xmlns:r="http://schemas.openxmlformats.org/officeDocument/2006/relationships" r:embed="rId2"/>
          <a:srcRect/>
          <a:stretch>
            <a:fillRect l="-25000" r="-25000"/>
          </a:stretch>
        </a:blipFill>
      </dgm:spPr>
      <dgm:extLst>
        <a:ext uri="{E40237B7-FDA0-4F09-8148-C483321AD2D9}">
          <dgm14:cNvPr xmlns:dgm14="http://schemas.microsoft.com/office/drawing/2010/diagram" id="0" name="" descr="Close up of bullseye"/>
        </a:ext>
      </dgm:extLst>
    </dgm:pt>
    <dgm:pt modelId="{0726D2DC-57A5-4EA6-A1D1-FF9D29243472}" type="pres">
      <dgm:prSet presAssocID="{5C5BC678-3D5D-4441-BD7B-F06F656718AB}" presName="spaceRect" presStyleCnt="0"/>
      <dgm:spPr/>
    </dgm:pt>
    <dgm:pt modelId="{32AE29B9-5121-4BD0-B736-C9A9EE0A475A}" type="pres">
      <dgm:prSet presAssocID="{5C5BC678-3D5D-4441-BD7B-F06F656718AB}" presName="textRect" presStyleLbl="revTx" presStyleIdx="1" presStyleCnt="4" custLinFactNeighborY="21091">
        <dgm:presLayoutVars>
          <dgm:chMax val="1"/>
          <dgm:chPref val="1"/>
        </dgm:presLayoutVars>
      </dgm:prSet>
      <dgm:spPr/>
    </dgm:pt>
    <dgm:pt modelId="{443BD170-FFB9-441D-B720-6CF2D65F38F6}" type="pres">
      <dgm:prSet presAssocID="{3B88B008-0288-4963-9EA7-60CFC4F3FF05}" presName="sibTrans" presStyleCnt="0"/>
      <dgm:spPr/>
    </dgm:pt>
    <dgm:pt modelId="{24C3A899-437A-4BEF-B8B7-E2C074B6A81A}" type="pres">
      <dgm:prSet presAssocID="{14FF9F04-62A5-4391-BF31-B9016F3639DF}" presName="compNode" presStyleCnt="0"/>
      <dgm:spPr/>
    </dgm:pt>
    <dgm:pt modelId="{4B9D6916-CC15-4E88-9635-FC86EAF1884C}" type="pres">
      <dgm:prSet presAssocID="{14FF9F04-62A5-4391-BF31-B9016F3639DF}" presName="iconRect" presStyleLbl="node1" presStyleIdx="2" presStyleCnt="4" custScaleX="210322" custScaleY="193223"/>
      <dgm:spPr>
        <a:blipFill>
          <a:blip xmlns:r="http://schemas.openxmlformats.org/officeDocument/2006/relationships" r:embed="rId3"/>
          <a:srcRect/>
          <a:stretch>
            <a:fillRect t="-19000" b="-19000"/>
          </a:stretch>
        </a:blipFill>
      </dgm:spPr>
      <dgm:extLst>
        <a:ext uri="{E40237B7-FDA0-4F09-8148-C483321AD2D9}">
          <dgm14:cNvPr xmlns:dgm14="http://schemas.microsoft.com/office/drawing/2010/diagram" id="0" name="" descr="Un éclair sur un fond sombre"/>
        </a:ext>
      </dgm:extLst>
    </dgm:pt>
    <dgm:pt modelId="{D5C9957D-9CFD-4746-890D-1090D56D6630}" type="pres">
      <dgm:prSet presAssocID="{14FF9F04-62A5-4391-BF31-B9016F3639DF}" presName="spaceRect" presStyleCnt="0"/>
      <dgm:spPr/>
    </dgm:pt>
    <dgm:pt modelId="{88F75F74-9735-4BFB-B212-0DE76BDE1775}" type="pres">
      <dgm:prSet presAssocID="{14FF9F04-62A5-4391-BF31-B9016F3639DF}" presName="textRect" presStyleLbl="revTx" presStyleIdx="2" presStyleCnt="4" custLinFactNeighborY="16630">
        <dgm:presLayoutVars>
          <dgm:chMax val="1"/>
          <dgm:chPref val="1"/>
        </dgm:presLayoutVars>
      </dgm:prSet>
      <dgm:spPr/>
    </dgm:pt>
    <dgm:pt modelId="{64AEDA7F-47F1-4F4D-8CD9-E2B227A87A17}" type="pres">
      <dgm:prSet presAssocID="{43C99AD9-DC15-4A1A-AA1D-2F2895638BBA}" presName="sibTrans" presStyleCnt="0"/>
      <dgm:spPr/>
    </dgm:pt>
    <dgm:pt modelId="{6CFCA01D-A049-4482-B4CF-73EFD5D1005F}" type="pres">
      <dgm:prSet presAssocID="{75F18359-5584-41BA-9C58-6F6683DA4EAB}" presName="compNode" presStyleCnt="0"/>
      <dgm:spPr/>
    </dgm:pt>
    <dgm:pt modelId="{06A8D8F1-C53F-4835-9C4F-31FDF6C66934}" type="pres">
      <dgm:prSet presAssocID="{75F18359-5584-41BA-9C58-6F6683DA4EAB}" presName="iconRect" presStyleLbl="node1" presStyleIdx="3" presStyleCnt="4" custScaleX="241754" custScaleY="243681"/>
      <dgm:spPr>
        <a:blipFill>
          <a:blip xmlns:r="http://schemas.openxmlformats.org/officeDocument/2006/relationships" r:embed="rId4"/>
          <a:srcRect/>
          <a:stretch>
            <a:fillRect/>
          </a:stretch>
        </a:blipFill>
      </dgm:spPr>
      <dgm:extLst>
        <a:ext uri="{E40237B7-FDA0-4F09-8148-C483321AD2D9}">
          <dgm14:cNvPr xmlns:dgm14="http://schemas.microsoft.com/office/drawing/2010/diagram" id="0" name="" descr="Loupe"/>
        </a:ext>
      </dgm:extLst>
    </dgm:pt>
    <dgm:pt modelId="{4A8E4AA3-1BB8-4F98-8C44-C03D4C456EDC}" type="pres">
      <dgm:prSet presAssocID="{75F18359-5584-41BA-9C58-6F6683DA4EAB}" presName="spaceRect" presStyleCnt="0"/>
      <dgm:spPr/>
    </dgm:pt>
    <dgm:pt modelId="{F82116E2-4D7A-4FEA-B0F3-ED8636A7AF79}" type="pres">
      <dgm:prSet presAssocID="{75F18359-5584-41BA-9C58-6F6683DA4EAB}" presName="textRect" presStyleLbl="revTx" presStyleIdx="3" presStyleCnt="4">
        <dgm:presLayoutVars>
          <dgm:chMax val="1"/>
          <dgm:chPref val="1"/>
        </dgm:presLayoutVars>
      </dgm:prSet>
      <dgm:spPr/>
    </dgm:pt>
  </dgm:ptLst>
  <dgm:cxnLst>
    <dgm:cxn modelId="{098D321F-7E44-4DF6-A1B0-46D3B540E5D0}" type="presOf" srcId="{14FF9F04-62A5-4391-BF31-B9016F3639DF}" destId="{88F75F74-9735-4BFB-B212-0DE76BDE1775}" srcOrd="0" destOrd="0" presId="urn:microsoft.com/office/officeart/2018/2/layout/IconLabelList"/>
    <dgm:cxn modelId="{F4E65037-7EFC-471A-A48A-B42B39DDB0E6}" type="presOf" srcId="{75F18359-5584-41BA-9C58-6F6683DA4EAB}" destId="{F82116E2-4D7A-4FEA-B0F3-ED8636A7AF79}" srcOrd="0" destOrd="0" presId="urn:microsoft.com/office/officeart/2018/2/layout/IconLabelList"/>
    <dgm:cxn modelId="{FB897F45-0E8E-4A3C-936F-F0FA917CB3FF}" type="presOf" srcId="{5C5BC678-3D5D-4441-BD7B-F06F656718AB}" destId="{32AE29B9-5121-4BD0-B736-C9A9EE0A475A}" srcOrd="0" destOrd="0" presId="urn:microsoft.com/office/officeart/2018/2/layout/IconLabelList"/>
    <dgm:cxn modelId="{CFCF9C4D-5F2F-4806-A0F2-3D4E2E17A20E}" srcId="{55A1C2FF-DE1B-450C-9770-7D206838547D}" destId="{14FF9F04-62A5-4391-BF31-B9016F3639DF}" srcOrd="2" destOrd="0" parTransId="{2AE375A3-F9C8-4990-8783-DC6E48800B28}" sibTransId="{43C99AD9-DC15-4A1A-AA1D-2F2895638BBA}"/>
    <dgm:cxn modelId="{6E397E4E-A470-48D4-B7EB-70BD04A43F95}" srcId="{55A1C2FF-DE1B-450C-9770-7D206838547D}" destId="{2ECD65C3-570A-45B9-BA99-92243BA155DB}" srcOrd="0" destOrd="0" parTransId="{711987E0-F0C6-407F-B06E-066383675597}" sibTransId="{EFCD702D-D099-4AA5-A90C-B20DC6E24D9D}"/>
    <dgm:cxn modelId="{6203246A-59D4-46D3-A132-A218339E7452}" srcId="{55A1C2FF-DE1B-450C-9770-7D206838547D}" destId="{75F18359-5584-41BA-9C58-6F6683DA4EAB}" srcOrd="3" destOrd="0" parTransId="{0AFCE9B7-8D96-48EB-96AF-C55C4B5B7A6B}" sibTransId="{58B7BCC5-7F91-475F-B39C-8BE11030B460}"/>
    <dgm:cxn modelId="{7275E288-BB30-4DDE-8BE5-58CED24A00E6}" type="presOf" srcId="{55A1C2FF-DE1B-450C-9770-7D206838547D}" destId="{412FD8F7-EBA8-4C54-9D98-4F5D7A59CDF8}" srcOrd="0" destOrd="0" presId="urn:microsoft.com/office/officeart/2018/2/layout/IconLabelList"/>
    <dgm:cxn modelId="{BC67138E-03F9-40A9-B050-D7E139372FD9}" type="presOf" srcId="{2ECD65C3-570A-45B9-BA99-92243BA155DB}" destId="{EA27BC16-3702-4C6F-AFC8-FD55CFDF3EC3}" srcOrd="0" destOrd="0" presId="urn:microsoft.com/office/officeart/2018/2/layout/IconLabelList"/>
    <dgm:cxn modelId="{0BE7F88E-09C5-4CCA-B3F3-2C2FA4776272}" srcId="{55A1C2FF-DE1B-450C-9770-7D206838547D}" destId="{5C5BC678-3D5D-4441-BD7B-F06F656718AB}" srcOrd="1" destOrd="0" parTransId="{608D5715-7880-4354-858F-6D3EB2B1F151}" sibTransId="{3B88B008-0288-4963-9EA7-60CFC4F3FF05}"/>
    <dgm:cxn modelId="{805B26F7-6149-417E-9813-F03E8C386966}" type="presParOf" srcId="{412FD8F7-EBA8-4C54-9D98-4F5D7A59CDF8}" destId="{76B66E0C-17A7-4580-A2EE-9CEE55FA6098}" srcOrd="0" destOrd="0" presId="urn:microsoft.com/office/officeart/2018/2/layout/IconLabelList"/>
    <dgm:cxn modelId="{45C42635-8280-4789-9683-4C28710053E3}" type="presParOf" srcId="{76B66E0C-17A7-4580-A2EE-9CEE55FA6098}" destId="{439C3221-197B-4315-9D12-48D941D36BDB}" srcOrd="0" destOrd="0" presId="urn:microsoft.com/office/officeart/2018/2/layout/IconLabelList"/>
    <dgm:cxn modelId="{B02EC031-224D-4E74-B7BF-A1ADC87CE5E4}" type="presParOf" srcId="{76B66E0C-17A7-4580-A2EE-9CEE55FA6098}" destId="{FB4D56B9-6FE8-4BD9-91CC-DB558D565EBC}" srcOrd="1" destOrd="0" presId="urn:microsoft.com/office/officeart/2018/2/layout/IconLabelList"/>
    <dgm:cxn modelId="{4CC8C60B-2D33-42A6-8927-1611180A2553}" type="presParOf" srcId="{76B66E0C-17A7-4580-A2EE-9CEE55FA6098}" destId="{EA27BC16-3702-4C6F-AFC8-FD55CFDF3EC3}" srcOrd="2" destOrd="0" presId="urn:microsoft.com/office/officeart/2018/2/layout/IconLabelList"/>
    <dgm:cxn modelId="{91693D81-3ABB-49D0-9930-CD0B1E8FF101}" type="presParOf" srcId="{412FD8F7-EBA8-4C54-9D98-4F5D7A59CDF8}" destId="{4357931C-C8DC-43E9-B5F3-11EAB7F965B2}" srcOrd="1" destOrd="0" presId="urn:microsoft.com/office/officeart/2018/2/layout/IconLabelList"/>
    <dgm:cxn modelId="{3D2510B8-EB7E-46CB-93DF-24593B59C156}" type="presParOf" srcId="{412FD8F7-EBA8-4C54-9D98-4F5D7A59CDF8}" destId="{B6006574-035D-4E62-86EF-6A2A3383900B}" srcOrd="2" destOrd="0" presId="urn:microsoft.com/office/officeart/2018/2/layout/IconLabelList"/>
    <dgm:cxn modelId="{CF29A0AE-BAB3-4D51-9305-F93116AC552F}" type="presParOf" srcId="{B6006574-035D-4E62-86EF-6A2A3383900B}" destId="{19A4B2AA-17BF-4A4E-96EC-C0E37B099E94}" srcOrd="0" destOrd="0" presId="urn:microsoft.com/office/officeart/2018/2/layout/IconLabelList"/>
    <dgm:cxn modelId="{89CB5765-ECB0-4802-941E-3E8C516DA902}" type="presParOf" srcId="{B6006574-035D-4E62-86EF-6A2A3383900B}" destId="{0726D2DC-57A5-4EA6-A1D1-FF9D29243472}" srcOrd="1" destOrd="0" presId="urn:microsoft.com/office/officeart/2018/2/layout/IconLabelList"/>
    <dgm:cxn modelId="{FF64F560-35AD-4BC4-B7DC-5EEB6894638D}" type="presParOf" srcId="{B6006574-035D-4E62-86EF-6A2A3383900B}" destId="{32AE29B9-5121-4BD0-B736-C9A9EE0A475A}" srcOrd="2" destOrd="0" presId="urn:microsoft.com/office/officeart/2018/2/layout/IconLabelList"/>
    <dgm:cxn modelId="{8F5904D7-5757-4D41-865C-86724E36C667}" type="presParOf" srcId="{412FD8F7-EBA8-4C54-9D98-4F5D7A59CDF8}" destId="{443BD170-FFB9-441D-B720-6CF2D65F38F6}" srcOrd="3" destOrd="0" presId="urn:microsoft.com/office/officeart/2018/2/layout/IconLabelList"/>
    <dgm:cxn modelId="{D9C61074-04C4-4CCC-AFE9-FEC139D9538F}" type="presParOf" srcId="{412FD8F7-EBA8-4C54-9D98-4F5D7A59CDF8}" destId="{24C3A899-437A-4BEF-B8B7-E2C074B6A81A}" srcOrd="4" destOrd="0" presId="urn:microsoft.com/office/officeart/2018/2/layout/IconLabelList"/>
    <dgm:cxn modelId="{E215C769-D62F-404B-A194-48E4B80682D2}" type="presParOf" srcId="{24C3A899-437A-4BEF-B8B7-E2C074B6A81A}" destId="{4B9D6916-CC15-4E88-9635-FC86EAF1884C}" srcOrd="0" destOrd="0" presId="urn:microsoft.com/office/officeart/2018/2/layout/IconLabelList"/>
    <dgm:cxn modelId="{92275BB8-B516-49B9-9E67-BD4125052D63}" type="presParOf" srcId="{24C3A899-437A-4BEF-B8B7-E2C074B6A81A}" destId="{D5C9957D-9CFD-4746-890D-1090D56D6630}" srcOrd="1" destOrd="0" presId="urn:microsoft.com/office/officeart/2018/2/layout/IconLabelList"/>
    <dgm:cxn modelId="{E697637D-E5DF-45F4-B391-010FD784C3C5}" type="presParOf" srcId="{24C3A899-437A-4BEF-B8B7-E2C074B6A81A}" destId="{88F75F74-9735-4BFB-B212-0DE76BDE1775}" srcOrd="2" destOrd="0" presId="urn:microsoft.com/office/officeart/2018/2/layout/IconLabelList"/>
    <dgm:cxn modelId="{89AF1232-4784-4832-9B13-FCE9007FC05F}" type="presParOf" srcId="{412FD8F7-EBA8-4C54-9D98-4F5D7A59CDF8}" destId="{64AEDA7F-47F1-4F4D-8CD9-E2B227A87A17}" srcOrd="5" destOrd="0" presId="urn:microsoft.com/office/officeart/2018/2/layout/IconLabelList"/>
    <dgm:cxn modelId="{F23CCDD0-5D6B-4378-8A06-B58D5F9C8611}" type="presParOf" srcId="{412FD8F7-EBA8-4C54-9D98-4F5D7A59CDF8}" destId="{6CFCA01D-A049-4482-B4CF-73EFD5D1005F}" srcOrd="6" destOrd="0" presId="urn:microsoft.com/office/officeart/2018/2/layout/IconLabelList"/>
    <dgm:cxn modelId="{45E5373D-FCF0-40D4-A901-3D6EBC34BEBE}" type="presParOf" srcId="{6CFCA01D-A049-4482-B4CF-73EFD5D1005F}" destId="{06A8D8F1-C53F-4835-9C4F-31FDF6C66934}" srcOrd="0" destOrd="0" presId="urn:microsoft.com/office/officeart/2018/2/layout/IconLabelList"/>
    <dgm:cxn modelId="{51695ABF-A09B-43E3-9E87-39181B063ADB}" type="presParOf" srcId="{6CFCA01D-A049-4482-B4CF-73EFD5D1005F}" destId="{4A8E4AA3-1BB8-4F98-8C44-C03D4C456EDC}" srcOrd="1" destOrd="0" presId="urn:microsoft.com/office/officeart/2018/2/layout/IconLabelList"/>
    <dgm:cxn modelId="{2F9D5E56-0CB5-43C8-9062-479CF31FC4E8}" type="presParOf" srcId="{6CFCA01D-A049-4482-B4CF-73EFD5D1005F}" destId="{F82116E2-4D7A-4FEA-B0F3-ED8636A7AF79}"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6AD9F7-021D-9E41-9FDC-4047350F2DD2}">
      <dsp:nvSpPr>
        <dsp:cNvPr id="0" name=""/>
        <dsp:cNvSpPr/>
      </dsp:nvSpPr>
      <dsp:spPr>
        <a:xfrm>
          <a:off x="0" y="126078"/>
          <a:ext cx="7886700" cy="5171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fr-FR" sz="1300" kern="1200" dirty="0"/>
            <a:t>Douleurs apparues ou aggravées en intensité au décours d’une intervention chirurgicale ou d’une lésion tissulaire.</a:t>
          </a:r>
          <a:endParaRPr lang="en-US" sz="1300" kern="1200" dirty="0"/>
        </a:p>
      </dsp:txBody>
      <dsp:txXfrm>
        <a:off x="25245" y="151323"/>
        <a:ext cx="7836210" cy="466650"/>
      </dsp:txXfrm>
    </dsp:sp>
    <dsp:sp modelId="{DC3781D8-965F-4946-B551-E99779059A91}">
      <dsp:nvSpPr>
        <dsp:cNvPr id="0" name=""/>
        <dsp:cNvSpPr/>
      </dsp:nvSpPr>
      <dsp:spPr>
        <a:xfrm>
          <a:off x="0" y="655819"/>
          <a:ext cx="7886700" cy="5171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fr-FR" sz="1300" kern="1200"/>
            <a:t>Douleurs persistant au-delà du processus de guérison soit ≥3 mois après la chirurgie</a:t>
          </a:r>
          <a:endParaRPr lang="en-US" sz="1300" kern="1200"/>
        </a:p>
      </dsp:txBody>
      <dsp:txXfrm>
        <a:off x="25245" y="681064"/>
        <a:ext cx="7836210" cy="466650"/>
      </dsp:txXfrm>
    </dsp:sp>
    <dsp:sp modelId="{1B301DE1-07CE-FC42-A3AC-892363E68F93}">
      <dsp:nvSpPr>
        <dsp:cNvPr id="0" name=""/>
        <dsp:cNvSpPr/>
      </dsp:nvSpPr>
      <dsp:spPr>
        <a:xfrm>
          <a:off x="0" y="1210400"/>
          <a:ext cx="7886700" cy="5171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fr-FR" sz="1300" kern="1200"/>
            <a:t>Douleurs localisées sur le site opératoire ou projetées dans le territoire nerveux d’un nerf de la zone opératoire, soit référées dans le dermatome du site opératoire.</a:t>
          </a:r>
          <a:endParaRPr lang="en-US" sz="1300" kern="1200"/>
        </a:p>
      </dsp:txBody>
      <dsp:txXfrm>
        <a:off x="25245" y="1235645"/>
        <a:ext cx="7836210" cy="466650"/>
      </dsp:txXfrm>
    </dsp:sp>
    <dsp:sp modelId="{8FD35C30-B301-F948-916B-AF6ADFA2CB9B}">
      <dsp:nvSpPr>
        <dsp:cNvPr id="0" name=""/>
        <dsp:cNvSpPr/>
      </dsp:nvSpPr>
      <dsp:spPr>
        <a:xfrm>
          <a:off x="0" y="1764980"/>
          <a:ext cx="7886700" cy="5171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fr-FR" sz="1300" kern="1200"/>
            <a:t>Toute autre cause de douleur étant exclue (infections, tumeurs, douleur préexistante)</a:t>
          </a:r>
          <a:endParaRPr lang="en-US" sz="1300" kern="1200"/>
        </a:p>
      </dsp:txBody>
      <dsp:txXfrm>
        <a:off x="25245" y="1790225"/>
        <a:ext cx="7836210" cy="466650"/>
      </dsp:txXfrm>
    </dsp:sp>
    <dsp:sp modelId="{21C77271-05FC-9046-8A0D-6D345C76AA74}">
      <dsp:nvSpPr>
        <dsp:cNvPr id="0" name=""/>
        <dsp:cNvSpPr/>
      </dsp:nvSpPr>
      <dsp:spPr>
        <a:xfrm>
          <a:off x="0" y="2319560"/>
          <a:ext cx="7886700" cy="5171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fr-FR" sz="1300" kern="1200" dirty="0"/>
            <a:t>Caractéristiques neuropathiques des douleurs post-chirurgicales fréquentes</a:t>
          </a:r>
          <a:endParaRPr lang="en-US" sz="1300" kern="1200" dirty="0"/>
        </a:p>
      </dsp:txBody>
      <dsp:txXfrm>
        <a:off x="25245" y="2344805"/>
        <a:ext cx="7836210" cy="4666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9C3221-197B-4315-9D12-48D941D36BDB}">
      <dsp:nvSpPr>
        <dsp:cNvPr id="0" name=""/>
        <dsp:cNvSpPr/>
      </dsp:nvSpPr>
      <dsp:spPr>
        <a:xfrm>
          <a:off x="587684" y="61442"/>
          <a:ext cx="959812" cy="855733"/>
        </a:xfrm>
        <a:prstGeom prst="rect">
          <a:avLst/>
        </a:prstGeom>
        <a:blipFill>
          <a:blip xmlns:r="http://schemas.openxmlformats.org/officeDocument/2006/relationships" r:embed="rId1"/>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27BC16-3702-4C6F-AFC8-FD55CFDF3EC3}">
      <dsp:nvSpPr>
        <dsp:cNvPr id="0" name=""/>
        <dsp:cNvSpPr/>
      </dsp:nvSpPr>
      <dsp:spPr>
        <a:xfrm>
          <a:off x="565735" y="962393"/>
          <a:ext cx="1003710" cy="401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fr-FR" sz="1200" kern="1200" dirty="0"/>
            <a:t>Depuis quand? </a:t>
          </a:r>
          <a:endParaRPr lang="en-US" sz="1200" kern="1200" dirty="0"/>
        </a:p>
      </dsp:txBody>
      <dsp:txXfrm>
        <a:off x="565735" y="962393"/>
        <a:ext cx="1003710" cy="401484"/>
      </dsp:txXfrm>
    </dsp:sp>
    <dsp:sp modelId="{19A4B2AA-17BF-4A4E-96EC-C0E37B099E94}">
      <dsp:nvSpPr>
        <dsp:cNvPr id="0" name=""/>
        <dsp:cNvSpPr/>
      </dsp:nvSpPr>
      <dsp:spPr>
        <a:xfrm>
          <a:off x="1825940" y="57221"/>
          <a:ext cx="842021" cy="872617"/>
        </a:xfrm>
        <a:prstGeom prst="rect">
          <a:avLst/>
        </a:prstGeom>
        <a:blipFill>
          <a:blip xmlns:r="http://schemas.openxmlformats.org/officeDocument/2006/relationships" r:embed="rId2"/>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AE29B9-5121-4BD0-B736-C9A9EE0A475A}">
      <dsp:nvSpPr>
        <dsp:cNvPr id="0" name=""/>
        <dsp:cNvSpPr/>
      </dsp:nvSpPr>
      <dsp:spPr>
        <a:xfrm>
          <a:off x="1745095" y="964674"/>
          <a:ext cx="1003710" cy="401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fr-FR" sz="1200" kern="1200" dirty="0"/>
            <a:t>OÙ? </a:t>
          </a:r>
          <a:endParaRPr lang="en-US" sz="1200" kern="1200" dirty="0"/>
        </a:p>
      </dsp:txBody>
      <dsp:txXfrm>
        <a:off x="1745095" y="964674"/>
        <a:ext cx="1003710" cy="401484"/>
      </dsp:txXfrm>
    </dsp:sp>
    <dsp:sp modelId="{4B9D6916-CC15-4E88-9635-FC86EAF1884C}">
      <dsp:nvSpPr>
        <dsp:cNvPr id="0" name=""/>
        <dsp:cNvSpPr/>
      </dsp:nvSpPr>
      <dsp:spPr>
        <a:xfrm>
          <a:off x="548500" y="1589385"/>
          <a:ext cx="949961" cy="872730"/>
        </a:xfrm>
        <a:prstGeom prst="rect">
          <a:avLst/>
        </a:prstGeom>
        <a:blipFill>
          <a:blip xmlns:r="http://schemas.openxmlformats.org/officeDocument/2006/relationships" r:embed="rId3"/>
          <a:srcRect/>
          <a:stretch>
            <a:fillRect t="-19000" b="-19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F75F74-9735-4BFB-B212-0DE76BDE1775}">
      <dsp:nvSpPr>
        <dsp:cNvPr id="0" name=""/>
        <dsp:cNvSpPr/>
      </dsp:nvSpPr>
      <dsp:spPr>
        <a:xfrm>
          <a:off x="521625" y="2478985"/>
          <a:ext cx="1003710" cy="401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fr-FR" sz="1200" kern="1200" dirty="0"/>
            <a:t>Comment? </a:t>
          </a:r>
          <a:endParaRPr lang="en-US" sz="1200" kern="1200" dirty="0"/>
        </a:p>
      </dsp:txBody>
      <dsp:txXfrm>
        <a:off x="521625" y="2478985"/>
        <a:ext cx="1003710" cy="401484"/>
      </dsp:txXfrm>
    </dsp:sp>
    <dsp:sp modelId="{06A8D8F1-C53F-4835-9C4F-31FDF6C66934}">
      <dsp:nvSpPr>
        <dsp:cNvPr id="0" name=""/>
        <dsp:cNvSpPr/>
      </dsp:nvSpPr>
      <dsp:spPr>
        <a:xfrm>
          <a:off x="1700986" y="1532409"/>
          <a:ext cx="1091930" cy="1100633"/>
        </a:xfrm>
        <a:prstGeom prst="rect">
          <a:avLst/>
        </a:prstGeom>
        <a:blipFill>
          <a:blip xmlns:r="http://schemas.openxmlformats.org/officeDocument/2006/relationships" r:embed="rId4"/>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2116E2-4D7A-4FEA-B0F3-ED8636A7AF79}">
      <dsp:nvSpPr>
        <dsp:cNvPr id="0" name=""/>
        <dsp:cNvSpPr/>
      </dsp:nvSpPr>
      <dsp:spPr>
        <a:xfrm>
          <a:off x="1745095" y="2469194"/>
          <a:ext cx="1003710" cy="401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fr-FR" sz="1200" kern="1200" dirty="0"/>
            <a:t>Examen clinique</a:t>
          </a:r>
          <a:endParaRPr lang="en-US" sz="1200" kern="1200" dirty="0"/>
        </a:p>
      </dsp:txBody>
      <dsp:txXfrm>
        <a:off x="1745095" y="2469194"/>
        <a:ext cx="1003710" cy="40148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D4A3155-55A5-5D44-834B-F455CBE24D99}" type="datetimeFigureOut">
              <a:rPr lang="fr-FR" smtClean="0"/>
              <a:t>28/01/2025</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4533728-3C10-5046-9B11-B82A16BC2E04}" type="slidenum">
              <a:rPr lang="fr-FR" smtClean="0"/>
              <a:t>‹N°›</a:t>
            </a:fld>
            <a:endParaRPr lang="fr-FR"/>
          </a:p>
        </p:txBody>
      </p:sp>
    </p:spTree>
    <p:extLst>
      <p:ext uri="{BB962C8B-B14F-4D97-AF65-F5344CB8AC3E}">
        <p14:creationId xmlns:p14="http://schemas.microsoft.com/office/powerpoint/2010/main" val="6447088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B56A97-88E1-E649-B3F8-30B83A4DA1C5}" type="datetimeFigureOut">
              <a:rPr lang="fr-FR" smtClean="0"/>
              <a:t>28/01/2025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DE5C1F-A80D-1C4C-B565-41A4528D4056}" type="slidenum">
              <a:rPr lang="fr-FR" smtClean="0"/>
              <a:t>‹N°›</a:t>
            </a:fld>
            <a:endParaRPr lang="fr-FR"/>
          </a:p>
        </p:txBody>
      </p:sp>
    </p:spTree>
    <p:extLst>
      <p:ext uri="{BB962C8B-B14F-4D97-AF65-F5344CB8AC3E}">
        <p14:creationId xmlns:p14="http://schemas.microsoft.com/office/powerpoint/2010/main" val="2109500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0F5324-E971-8F4E-8A35-1322D1FC2EF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783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0F5324-E971-8F4E-8A35-1322D1FC2EF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9384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0F5324-E971-8F4E-8A35-1322D1FC2EF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14238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Disposition personnalisé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Espace réservé du contenu 4"/>
          <p:cNvSpPr>
            <a:spLocks noGrp="1"/>
          </p:cNvSpPr>
          <p:nvPr>
            <p:ph sz="quarter" idx="10" hasCustomPrompt="1"/>
          </p:nvPr>
        </p:nvSpPr>
        <p:spPr>
          <a:xfrm>
            <a:off x="0" y="4137854"/>
            <a:ext cx="9144000" cy="539565"/>
          </a:xfrm>
          <a:prstGeom prst="rect">
            <a:avLst/>
          </a:prstGeom>
        </p:spPr>
        <p:txBody>
          <a:bodyPr vert="horz" anchor="ctr" anchorCtr="1"/>
          <a:lstStyle>
            <a:lvl1pPr marL="0" indent="0" algn="ctr">
              <a:buNone/>
              <a:defRPr sz="1600" b="0" i="1" baseline="0"/>
            </a:lvl1pPr>
          </a:lstStyle>
          <a:p>
            <a:pPr lvl="0"/>
            <a:r>
              <a:rPr lang="fr-FR" dirty="0"/>
              <a:t>Prénom et nom</a:t>
            </a:r>
          </a:p>
        </p:txBody>
      </p:sp>
      <p:sp>
        <p:nvSpPr>
          <p:cNvPr id="9" name="Espace réservé du texte 8"/>
          <p:cNvSpPr>
            <a:spLocks noGrp="1"/>
          </p:cNvSpPr>
          <p:nvPr>
            <p:ph type="body" sz="quarter" idx="11" hasCustomPrompt="1"/>
          </p:nvPr>
        </p:nvSpPr>
        <p:spPr>
          <a:xfrm>
            <a:off x="0" y="2348910"/>
            <a:ext cx="9144000" cy="1713862"/>
          </a:xfrm>
          <a:prstGeom prst="rect">
            <a:avLst/>
          </a:prstGeom>
        </p:spPr>
        <p:txBody>
          <a:bodyPr vert="horz" anchor="ctr" anchorCtr="1"/>
          <a:lstStyle>
            <a:lvl1pPr marL="0" indent="0" algn="ctr">
              <a:buNone/>
              <a:defRPr b="1" i="0" baseline="0">
                <a:solidFill>
                  <a:schemeClr val="tx1"/>
                </a:solidFill>
              </a:defRPr>
            </a:lvl1pPr>
          </a:lstStyle>
          <a:p>
            <a:pPr lvl="0"/>
            <a:r>
              <a:rPr lang="fr-FR" dirty="0"/>
              <a:t>TITRE DE VOTRE PRÉSENTATION</a:t>
            </a:r>
          </a:p>
        </p:txBody>
      </p:sp>
    </p:spTree>
    <p:extLst>
      <p:ext uri="{BB962C8B-B14F-4D97-AF65-F5344CB8AC3E}">
        <p14:creationId xmlns:p14="http://schemas.microsoft.com/office/powerpoint/2010/main" val="3798308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B57F0C-5E67-42F5-9C6D-D83CFDC77DD9}"/>
              </a:ext>
            </a:extLst>
          </p:cNvPr>
          <p:cNvSpPr>
            <a:spLocks noGrp="1"/>
          </p:cNvSpPr>
          <p:nvPr>
            <p:ph type="title"/>
          </p:nvPr>
        </p:nvSpPr>
        <p:spPr>
          <a:xfrm>
            <a:off x="629841" y="342900"/>
            <a:ext cx="2949178" cy="1200150"/>
          </a:xfrm>
        </p:spPr>
        <p:txBody>
          <a:bodyPr anchor="b"/>
          <a:lstStyle>
            <a:lvl1pPr>
              <a:defRPr sz="2400"/>
            </a:lvl1pPr>
          </a:lstStyle>
          <a:p>
            <a:r>
              <a:rPr lang="fr-FR"/>
              <a:t>Modifiez le style du titre</a:t>
            </a:r>
          </a:p>
        </p:txBody>
      </p:sp>
      <p:sp>
        <p:nvSpPr>
          <p:cNvPr id="3" name="Espace réservé pour une image  2">
            <a:extLst>
              <a:ext uri="{FF2B5EF4-FFF2-40B4-BE49-F238E27FC236}">
                <a16:creationId xmlns:a16="http://schemas.microsoft.com/office/drawing/2014/main" id="{1553CA00-F69B-7318-E5FD-A9C518CA86B6}"/>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a:extLst>
              <a:ext uri="{FF2B5EF4-FFF2-40B4-BE49-F238E27FC236}">
                <a16:creationId xmlns:a16="http://schemas.microsoft.com/office/drawing/2014/main" id="{995F7ACE-F216-C4F9-960D-4CCBEA6C930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812DE1F-5119-D4C2-DCB1-ADD9FEBEB328}"/>
              </a:ext>
            </a:extLst>
          </p:cNvPr>
          <p:cNvSpPr>
            <a:spLocks noGrp="1"/>
          </p:cNvSpPr>
          <p:nvPr>
            <p:ph type="dt" sz="half" idx="10"/>
          </p:nvPr>
        </p:nvSpPr>
        <p:spPr/>
        <p:txBody>
          <a:bodyPr/>
          <a:lstStyle/>
          <a:p>
            <a:fld id="{B61BEF0D-F0BB-DE4B-95CE-6DB70DBA9567}" type="datetimeFigureOut">
              <a:rPr lang="en-US" smtClean="0"/>
              <a:pPr/>
              <a:t>1/28/25</a:t>
            </a:fld>
            <a:endParaRPr lang="en-US" dirty="0"/>
          </a:p>
        </p:txBody>
      </p:sp>
      <p:sp>
        <p:nvSpPr>
          <p:cNvPr id="6" name="Espace réservé du pied de page 5">
            <a:extLst>
              <a:ext uri="{FF2B5EF4-FFF2-40B4-BE49-F238E27FC236}">
                <a16:creationId xmlns:a16="http://schemas.microsoft.com/office/drawing/2014/main" id="{F533A04D-D777-4C8A-8E44-DA8CE9BE0CA5}"/>
              </a:ext>
            </a:extLst>
          </p:cNvPr>
          <p:cNvSpPr>
            <a:spLocks noGrp="1"/>
          </p:cNvSpPr>
          <p:nvPr>
            <p:ph type="ftr" sz="quarter" idx="11"/>
          </p:nvPr>
        </p:nvSpPr>
        <p:spPr/>
        <p:txBody>
          <a:bodyPr/>
          <a:lstStyle/>
          <a:p>
            <a:endParaRPr lang="en-US" dirty="0"/>
          </a:p>
        </p:txBody>
      </p:sp>
      <p:sp>
        <p:nvSpPr>
          <p:cNvPr id="7" name="Espace réservé du numéro de diapositive 6">
            <a:extLst>
              <a:ext uri="{FF2B5EF4-FFF2-40B4-BE49-F238E27FC236}">
                <a16:creationId xmlns:a16="http://schemas.microsoft.com/office/drawing/2014/main" id="{6D461FB9-1B82-CA48-37E9-B52C7B7698AE}"/>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468306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F18276-8822-69B5-9DDA-9E270A15CA42}"/>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9EDDDC39-33E3-18E7-C2E0-847DB86824C7}"/>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18DC814-3BBD-85A6-90E7-3FB84724FB9F}"/>
              </a:ext>
            </a:extLst>
          </p:cNvPr>
          <p:cNvSpPr>
            <a:spLocks noGrp="1"/>
          </p:cNvSpPr>
          <p:nvPr>
            <p:ph type="dt" sz="half" idx="10"/>
          </p:nvPr>
        </p:nvSpPr>
        <p:spPr/>
        <p:txBody>
          <a:bodyPr/>
          <a:lstStyle/>
          <a:p>
            <a:fld id="{B61BEF0D-F0BB-DE4B-95CE-6DB70DBA9567}" type="datetimeFigureOut">
              <a:rPr lang="en-US" smtClean="0"/>
              <a:pPr/>
              <a:t>1/28/25</a:t>
            </a:fld>
            <a:endParaRPr lang="en-US" dirty="0"/>
          </a:p>
        </p:txBody>
      </p:sp>
      <p:sp>
        <p:nvSpPr>
          <p:cNvPr id="5" name="Espace réservé du pied de page 4">
            <a:extLst>
              <a:ext uri="{FF2B5EF4-FFF2-40B4-BE49-F238E27FC236}">
                <a16:creationId xmlns:a16="http://schemas.microsoft.com/office/drawing/2014/main" id="{2C7B1040-419D-4B0F-4270-9C511361FDBF}"/>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D34E773E-F7A0-C9E9-4765-46BF67AAF182}"/>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9188638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9D000BC-1B38-0480-B3B9-A0CC9D47CA4B}"/>
              </a:ext>
            </a:extLst>
          </p:cNvPr>
          <p:cNvSpPr>
            <a:spLocks noGrp="1"/>
          </p:cNvSpPr>
          <p:nvPr>
            <p:ph type="title" orient="vert"/>
          </p:nvPr>
        </p:nvSpPr>
        <p:spPr>
          <a:xfrm>
            <a:off x="6543675" y="273844"/>
            <a:ext cx="1971675" cy="4358879"/>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647A0DA1-7EDE-7836-9887-E373B7D18635}"/>
              </a:ext>
            </a:extLst>
          </p:cNvPr>
          <p:cNvSpPr>
            <a:spLocks noGrp="1"/>
          </p:cNvSpPr>
          <p:nvPr>
            <p:ph type="body" orient="vert" idx="1"/>
          </p:nvPr>
        </p:nvSpPr>
        <p:spPr>
          <a:xfrm>
            <a:off x="628650" y="273844"/>
            <a:ext cx="5800725" cy="4358879"/>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0424A05-6C7C-394D-1F7A-21848F3247EB}"/>
              </a:ext>
            </a:extLst>
          </p:cNvPr>
          <p:cNvSpPr>
            <a:spLocks noGrp="1"/>
          </p:cNvSpPr>
          <p:nvPr>
            <p:ph type="dt" sz="half" idx="10"/>
          </p:nvPr>
        </p:nvSpPr>
        <p:spPr/>
        <p:txBody>
          <a:bodyPr/>
          <a:lstStyle/>
          <a:p>
            <a:fld id="{B61BEF0D-F0BB-DE4B-95CE-6DB70DBA9567}" type="datetimeFigureOut">
              <a:rPr lang="en-US" smtClean="0"/>
              <a:pPr/>
              <a:t>1/28/25</a:t>
            </a:fld>
            <a:endParaRPr lang="en-US" dirty="0"/>
          </a:p>
        </p:txBody>
      </p:sp>
      <p:sp>
        <p:nvSpPr>
          <p:cNvPr id="5" name="Espace réservé du pied de page 4">
            <a:extLst>
              <a:ext uri="{FF2B5EF4-FFF2-40B4-BE49-F238E27FC236}">
                <a16:creationId xmlns:a16="http://schemas.microsoft.com/office/drawing/2014/main" id="{117B4D3D-ED0E-0B92-1D46-C6B34EB49C13}"/>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58AC1811-A553-18A0-379E-98DC6AA0FC36}"/>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407255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3818E4-B919-2B0B-E8CB-5BED7D19E798}"/>
              </a:ext>
            </a:extLst>
          </p:cNvPr>
          <p:cNvSpPr>
            <a:spLocks noGrp="1"/>
          </p:cNvSpPr>
          <p:nvPr>
            <p:ph type="ctrTitle"/>
          </p:nvPr>
        </p:nvSpPr>
        <p:spPr>
          <a:xfrm>
            <a:off x="1143000" y="841772"/>
            <a:ext cx="6858000" cy="1790700"/>
          </a:xfrm>
        </p:spPr>
        <p:txBody>
          <a:bodyPr anchor="b"/>
          <a:lstStyle>
            <a:lvl1pPr algn="ctr">
              <a:defRPr sz="4500"/>
            </a:lvl1pPr>
          </a:lstStyle>
          <a:p>
            <a:r>
              <a:rPr lang="fr-FR"/>
              <a:t>Modifiez le style du titre</a:t>
            </a:r>
          </a:p>
        </p:txBody>
      </p:sp>
      <p:sp>
        <p:nvSpPr>
          <p:cNvPr id="3" name="Sous-titre 2">
            <a:extLst>
              <a:ext uri="{FF2B5EF4-FFF2-40B4-BE49-F238E27FC236}">
                <a16:creationId xmlns:a16="http://schemas.microsoft.com/office/drawing/2014/main" id="{11461C13-2A43-0715-FCD3-9A3881590D53}"/>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4B55C937-C0DB-7593-C699-4E935AD797B2}"/>
              </a:ext>
            </a:extLst>
          </p:cNvPr>
          <p:cNvSpPr>
            <a:spLocks noGrp="1"/>
          </p:cNvSpPr>
          <p:nvPr>
            <p:ph type="dt" sz="half" idx="10"/>
          </p:nvPr>
        </p:nvSpPr>
        <p:spPr/>
        <p:txBody>
          <a:bodyPr/>
          <a:lstStyle/>
          <a:p>
            <a:fld id="{B61BEF0D-F0BB-DE4B-95CE-6DB70DBA9567}" type="datetimeFigureOut">
              <a:rPr lang="en-US" smtClean="0"/>
              <a:pPr/>
              <a:t>1/28/25</a:t>
            </a:fld>
            <a:endParaRPr lang="en-US" dirty="0"/>
          </a:p>
        </p:txBody>
      </p:sp>
      <p:sp>
        <p:nvSpPr>
          <p:cNvPr id="5" name="Espace réservé du pied de page 4">
            <a:extLst>
              <a:ext uri="{FF2B5EF4-FFF2-40B4-BE49-F238E27FC236}">
                <a16:creationId xmlns:a16="http://schemas.microsoft.com/office/drawing/2014/main" id="{51A53D3A-63F0-CC8C-01B3-C5FC1A53ABA0}"/>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52BA6BCE-C153-4E99-B9D0-DBF0105F925C}"/>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73394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F380D6-614D-7802-B8EB-278B719AE92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E4D9249-BC26-FABC-1F5A-55B6F75B439D}"/>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E8D3599-8DE4-038F-907D-AB9EC4BF2809}"/>
              </a:ext>
            </a:extLst>
          </p:cNvPr>
          <p:cNvSpPr>
            <a:spLocks noGrp="1"/>
          </p:cNvSpPr>
          <p:nvPr>
            <p:ph type="dt" sz="half" idx="10"/>
          </p:nvPr>
        </p:nvSpPr>
        <p:spPr/>
        <p:txBody>
          <a:bodyPr/>
          <a:lstStyle/>
          <a:p>
            <a:fld id="{B61BEF0D-F0BB-DE4B-95CE-6DB70DBA9567}" type="datetimeFigureOut">
              <a:rPr lang="en-US" smtClean="0"/>
              <a:pPr/>
              <a:t>1/28/25</a:t>
            </a:fld>
            <a:endParaRPr lang="en-US" dirty="0"/>
          </a:p>
        </p:txBody>
      </p:sp>
      <p:sp>
        <p:nvSpPr>
          <p:cNvPr id="5" name="Espace réservé du pied de page 4">
            <a:extLst>
              <a:ext uri="{FF2B5EF4-FFF2-40B4-BE49-F238E27FC236}">
                <a16:creationId xmlns:a16="http://schemas.microsoft.com/office/drawing/2014/main" id="{2FA9210B-B740-6CE7-856B-97807AAD3077}"/>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A7A9C3A4-4BBB-7493-E3C0-A736B76AD4B3}"/>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381212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AC4646-30A3-7692-0144-72D135B0D498}"/>
              </a:ext>
            </a:extLst>
          </p:cNvPr>
          <p:cNvSpPr>
            <a:spLocks noGrp="1"/>
          </p:cNvSpPr>
          <p:nvPr>
            <p:ph type="title"/>
          </p:nvPr>
        </p:nvSpPr>
        <p:spPr>
          <a:xfrm>
            <a:off x="623888" y="1282304"/>
            <a:ext cx="7886700" cy="2139553"/>
          </a:xfrm>
        </p:spPr>
        <p:txBody>
          <a:bodyPr anchor="b"/>
          <a:lstStyle>
            <a:lvl1pPr>
              <a:defRPr sz="4500"/>
            </a:lvl1pPr>
          </a:lstStyle>
          <a:p>
            <a:r>
              <a:rPr lang="fr-FR"/>
              <a:t>Modifiez le style du titre</a:t>
            </a:r>
          </a:p>
        </p:txBody>
      </p:sp>
      <p:sp>
        <p:nvSpPr>
          <p:cNvPr id="3" name="Espace réservé du texte 2">
            <a:extLst>
              <a:ext uri="{FF2B5EF4-FFF2-40B4-BE49-F238E27FC236}">
                <a16:creationId xmlns:a16="http://schemas.microsoft.com/office/drawing/2014/main" id="{0A5DE4B9-9F9A-2822-15A7-EC4EB415DACB}"/>
              </a:ext>
            </a:extLst>
          </p:cNvPr>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B1944AF7-4E9A-5FB3-7563-C5E53DB75292}"/>
              </a:ext>
            </a:extLst>
          </p:cNvPr>
          <p:cNvSpPr>
            <a:spLocks noGrp="1"/>
          </p:cNvSpPr>
          <p:nvPr>
            <p:ph type="dt" sz="half" idx="10"/>
          </p:nvPr>
        </p:nvSpPr>
        <p:spPr/>
        <p:txBody>
          <a:bodyPr/>
          <a:lstStyle/>
          <a:p>
            <a:fld id="{B61BEF0D-F0BB-DE4B-95CE-6DB70DBA9567}" type="datetimeFigureOut">
              <a:rPr lang="en-US" smtClean="0"/>
              <a:pPr/>
              <a:t>1/28/25</a:t>
            </a:fld>
            <a:endParaRPr lang="en-US" dirty="0"/>
          </a:p>
        </p:txBody>
      </p:sp>
      <p:sp>
        <p:nvSpPr>
          <p:cNvPr id="5" name="Espace réservé du pied de page 4">
            <a:extLst>
              <a:ext uri="{FF2B5EF4-FFF2-40B4-BE49-F238E27FC236}">
                <a16:creationId xmlns:a16="http://schemas.microsoft.com/office/drawing/2014/main" id="{5A9CDEF1-3CE8-E0D1-0C1E-BDD3FFBA5D22}"/>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0B3094F0-1237-11EB-145C-567879EF18AD}"/>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252494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662531-5386-1081-5F86-AFD7C6B6B84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0643652-D34C-AE82-D879-F503FCD0E968}"/>
              </a:ext>
            </a:extLst>
          </p:cNvPr>
          <p:cNvSpPr>
            <a:spLocks noGrp="1"/>
          </p:cNvSpPr>
          <p:nvPr>
            <p:ph sz="half" idx="1"/>
          </p:nvPr>
        </p:nvSpPr>
        <p:spPr>
          <a:xfrm>
            <a:off x="628650" y="1369219"/>
            <a:ext cx="3886200" cy="326350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6DB93C9E-3049-10EF-AEF2-AED72947A460}"/>
              </a:ext>
            </a:extLst>
          </p:cNvPr>
          <p:cNvSpPr>
            <a:spLocks noGrp="1"/>
          </p:cNvSpPr>
          <p:nvPr>
            <p:ph sz="half" idx="2"/>
          </p:nvPr>
        </p:nvSpPr>
        <p:spPr>
          <a:xfrm>
            <a:off x="4629150" y="1369219"/>
            <a:ext cx="3886200" cy="326350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2C7AD04B-C5A0-562D-E0E4-3B19397A6625}"/>
              </a:ext>
            </a:extLst>
          </p:cNvPr>
          <p:cNvSpPr>
            <a:spLocks noGrp="1"/>
          </p:cNvSpPr>
          <p:nvPr>
            <p:ph type="dt" sz="half" idx="10"/>
          </p:nvPr>
        </p:nvSpPr>
        <p:spPr/>
        <p:txBody>
          <a:bodyPr/>
          <a:lstStyle/>
          <a:p>
            <a:fld id="{B61BEF0D-F0BB-DE4B-95CE-6DB70DBA9567}" type="datetimeFigureOut">
              <a:rPr lang="en-US" smtClean="0"/>
              <a:pPr/>
              <a:t>1/28/25</a:t>
            </a:fld>
            <a:endParaRPr lang="en-US" dirty="0"/>
          </a:p>
        </p:txBody>
      </p:sp>
      <p:sp>
        <p:nvSpPr>
          <p:cNvPr id="6" name="Espace réservé du pied de page 5">
            <a:extLst>
              <a:ext uri="{FF2B5EF4-FFF2-40B4-BE49-F238E27FC236}">
                <a16:creationId xmlns:a16="http://schemas.microsoft.com/office/drawing/2014/main" id="{2B825577-FD3F-D82F-714F-25B1D4F75F67}"/>
              </a:ext>
            </a:extLst>
          </p:cNvPr>
          <p:cNvSpPr>
            <a:spLocks noGrp="1"/>
          </p:cNvSpPr>
          <p:nvPr>
            <p:ph type="ftr" sz="quarter" idx="11"/>
          </p:nvPr>
        </p:nvSpPr>
        <p:spPr/>
        <p:txBody>
          <a:bodyPr/>
          <a:lstStyle/>
          <a:p>
            <a:endParaRPr lang="en-US" dirty="0"/>
          </a:p>
        </p:txBody>
      </p:sp>
      <p:sp>
        <p:nvSpPr>
          <p:cNvPr id="7" name="Espace réservé du numéro de diapositive 6">
            <a:extLst>
              <a:ext uri="{FF2B5EF4-FFF2-40B4-BE49-F238E27FC236}">
                <a16:creationId xmlns:a16="http://schemas.microsoft.com/office/drawing/2014/main" id="{D302AE59-5C50-1B49-53F8-E02277E273E8}"/>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668571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764544-7AA4-4882-C4DB-E50BED0F6F5C}"/>
              </a:ext>
            </a:extLst>
          </p:cNvPr>
          <p:cNvSpPr>
            <a:spLocks noGrp="1"/>
          </p:cNvSpPr>
          <p:nvPr>
            <p:ph type="title"/>
          </p:nvPr>
        </p:nvSpPr>
        <p:spPr>
          <a:xfrm>
            <a:off x="629841" y="273844"/>
            <a:ext cx="7886700" cy="994172"/>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3912D9BF-F4D0-5C3E-8548-FD84218577A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0763C3D0-1FB2-E326-D656-41704E4B2330}"/>
              </a:ext>
            </a:extLst>
          </p:cNvPr>
          <p:cNvSpPr>
            <a:spLocks noGrp="1"/>
          </p:cNvSpPr>
          <p:nvPr>
            <p:ph sz="half" idx="2"/>
          </p:nvPr>
        </p:nvSpPr>
        <p:spPr>
          <a:xfrm>
            <a:off x="629842" y="1878806"/>
            <a:ext cx="3868340" cy="276344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BAA5725D-D7FB-0996-A0AF-E9BA214CCB14}"/>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D582D1DD-2F1D-D115-8DC9-9875F3CBEA4E}"/>
              </a:ext>
            </a:extLst>
          </p:cNvPr>
          <p:cNvSpPr>
            <a:spLocks noGrp="1"/>
          </p:cNvSpPr>
          <p:nvPr>
            <p:ph sz="quarter" idx="4"/>
          </p:nvPr>
        </p:nvSpPr>
        <p:spPr>
          <a:xfrm>
            <a:off x="4629150" y="1878806"/>
            <a:ext cx="3887391" cy="276344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4314831B-5656-1FFE-F29C-A8E08368F557}"/>
              </a:ext>
            </a:extLst>
          </p:cNvPr>
          <p:cNvSpPr>
            <a:spLocks noGrp="1"/>
          </p:cNvSpPr>
          <p:nvPr>
            <p:ph type="dt" sz="half" idx="10"/>
          </p:nvPr>
        </p:nvSpPr>
        <p:spPr/>
        <p:txBody>
          <a:bodyPr/>
          <a:lstStyle/>
          <a:p>
            <a:fld id="{B61BEF0D-F0BB-DE4B-95CE-6DB70DBA9567}" type="datetimeFigureOut">
              <a:rPr lang="en-US" smtClean="0"/>
              <a:pPr/>
              <a:t>1/28/25</a:t>
            </a:fld>
            <a:endParaRPr lang="en-US" dirty="0"/>
          </a:p>
        </p:txBody>
      </p:sp>
      <p:sp>
        <p:nvSpPr>
          <p:cNvPr id="8" name="Espace réservé du pied de page 7">
            <a:extLst>
              <a:ext uri="{FF2B5EF4-FFF2-40B4-BE49-F238E27FC236}">
                <a16:creationId xmlns:a16="http://schemas.microsoft.com/office/drawing/2014/main" id="{8550E80B-7861-DA14-67A7-F14334441F2D}"/>
              </a:ext>
            </a:extLst>
          </p:cNvPr>
          <p:cNvSpPr>
            <a:spLocks noGrp="1"/>
          </p:cNvSpPr>
          <p:nvPr>
            <p:ph type="ftr" sz="quarter" idx="11"/>
          </p:nvPr>
        </p:nvSpPr>
        <p:spPr/>
        <p:txBody>
          <a:bodyPr/>
          <a:lstStyle/>
          <a:p>
            <a:endParaRPr lang="en-US" dirty="0"/>
          </a:p>
        </p:txBody>
      </p:sp>
      <p:sp>
        <p:nvSpPr>
          <p:cNvPr id="9" name="Espace réservé du numéro de diapositive 8">
            <a:extLst>
              <a:ext uri="{FF2B5EF4-FFF2-40B4-BE49-F238E27FC236}">
                <a16:creationId xmlns:a16="http://schemas.microsoft.com/office/drawing/2014/main" id="{E5F6FE4E-BBB4-A33C-2AD3-B7FA62473466}"/>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45439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A8249F-E14F-B9E2-18FB-21AB7763CCE7}"/>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9074E687-BF65-21EE-6CEB-E13A70AAB674}"/>
              </a:ext>
            </a:extLst>
          </p:cNvPr>
          <p:cNvSpPr>
            <a:spLocks noGrp="1"/>
          </p:cNvSpPr>
          <p:nvPr>
            <p:ph type="dt" sz="half" idx="10"/>
          </p:nvPr>
        </p:nvSpPr>
        <p:spPr/>
        <p:txBody>
          <a:bodyPr/>
          <a:lstStyle/>
          <a:p>
            <a:fld id="{B61BEF0D-F0BB-DE4B-95CE-6DB70DBA9567}" type="datetimeFigureOut">
              <a:rPr lang="en-US" smtClean="0"/>
              <a:pPr/>
              <a:t>1/28/25</a:t>
            </a:fld>
            <a:endParaRPr lang="en-US" dirty="0"/>
          </a:p>
        </p:txBody>
      </p:sp>
      <p:sp>
        <p:nvSpPr>
          <p:cNvPr id="4" name="Espace réservé du pied de page 3">
            <a:extLst>
              <a:ext uri="{FF2B5EF4-FFF2-40B4-BE49-F238E27FC236}">
                <a16:creationId xmlns:a16="http://schemas.microsoft.com/office/drawing/2014/main" id="{FFB19D05-4449-5BCE-30A0-F95EC313C882}"/>
              </a:ext>
            </a:extLst>
          </p:cNvPr>
          <p:cNvSpPr>
            <a:spLocks noGrp="1"/>
          </p:cNvSpPr>
          <p:nvPr>
            <p:ph type="ftr" sz="quarter" idx="11"/>
          </p:nvPr>
        </p:nvSpPr>
        <p:spPr/>
        <p:txBody>
          <a:bodyPr/>
          <a:lstStyle/>
          <a:p>
            <a:endParaRPr lang="en-US" dirty="0"/>
          </a:p>
        </p:txBody>
      </p:sp>
      <p:sp>
        <p:nvSpPr>
          <p:cNvPr id="5" name="Espace réservé du numéro de diapositive 4">
            <a:extLst>
              <a:ext uri="{FF2B5EF4-FFF2-40B4-BE49-F238E27FC236}">
                <a16:creationId xmlns:a16="http://schemas.microsoft.com/office/drawing/2014/main" id="{4694FFEA-38EF-1748-47BA-913703606C96}"/>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848998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2A1F178-1ACF-FA48-3056-7366FFFA9897}"/>
              </a:ext>
            </a:extLst>
          </p:cNvPr>
          <p:cNvSpPr>
            <a:spLocks noGrp="1"/>
          </p:cNvSpPr>
          <p:nvPr>
            <p:ph type="dt" sz="half" idx="10"/>
          </p:nvPr>
        </p:nvSpPr>
        <p:spPr/>
        <p:txBody>
          <a:bodyPr/>
          <a:lstStyle/>
          <a:p>
            <a:fld id="{B61BEF0D-F0BB-DE4B-95CE-6DB70DBA9567}" type="datetimeFigureOut">
              <a:rPr lang="en-US" smtClean="0"/>
              <a:pPr/>
              <a:t>1/28/25</a:t>
            </a:fld>
            <a:endParaRPr lang="en-US" dirty="0"/>
          </a:p>
        </p:txBody>
      </p:sp>
      <p:sp>
        <p:nvSpPr>
          <p:cNvPr id="3" name="Espace réservé du pied de page 2">
            <a:extLst>
              <a:ext uri="{FF2B5EF4-FFF2-40B4-BE49-F238E27FC236}">
                <a16:creationId xmlns:a16="http://schemas.microsoft.com/office/drawing/2014/main" id="{4E1C6EAD-F1FC-DB8F-34E9-B625EBEEC4E9}"/>
              </a:ext>
            </a:extLst>
          </p:cNvPr>
          <p:cNvSpPr>
            <a:spLocks noGrp="1"/>
          </p:cNvSpPr>
          <p:nvPr>
            <p:ph type="ftr" sz="quarter" idx="11"/>
          </p:nvPr>
        </p:nvSpPr>
        <p:spPr/>
        <p:txBody>
          <a:bodyPr/>
          <a:lstStyle/>
          <a:p>
            <a:endParaRPr lang="en-US" dirty="0"/>
          </a:p>
        </p:txBody>
      </p:sp>
      <p:sp>
        <p:nvSpPr>
          <p:cNvPr id="4" name="Espace réservé du numéro de diapositive 3">
            <a:extLst>
              <a:ext uri="{FF2B5EF4-FFF2-40B4-BE49-F238E27FC236}">
                <a16:creationId xmlns:a16="http://schemas.microsoft.com/office/drawing/2014/main" id="{3383F7E0-0D57-C015-54AA-73DAFDE2EDDD}"/>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60785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9A0903-83E1-95FC-4CFC-2D1CBC98168F}"/>
              </a:ext>
            </a:extLst>
          </p:cNvPr>
          <p:cNvSpPr>
            <a:spLocks noGrp="1"/>
          </p:cNvSpPr>
          <p:nvPr>
            <p:ph type="title"/>
          </p:nvPr>
        </p:nvSpPr>
        <p:spPr>
          <a:xfrm>
            <a:off x="629841" y="342900"/>
            <a:ext cx="2949178" cy="1200150"/>
          </a:xfrm>
        </p:spPr>
        <p:txBody>
          <a:bodyPr anchor="b"/>
          <a:lstStyle>
            <a:lvl1pPr>
              <a:defRPr sz="2400"/>
            </a:lvl1pPr>
          </a:lstStyle>
          <a:p>
            <a:r>
              <a:rPr lang="fr-FR"/>
              <a:t>Modifiez le style du titre</a:t>
            </a:r>
          </a:p>
        </p:txBody>
      </p:sp>
      <p:sp>
        <p:nvSpPr>
          <p:cNvPr id="3" name="Espace réservé du contenu 2">
            <a:extLst>
              <a:ext uri="{FF2B5EF4-FFF2-40B4-BE49-F238E27FC236}">
                <a16:creationId xmlns:a16="http://schemas.microsoft.com/office/drawing/2014/main" id="{A68C9A1E-044A-9A8C-DDF9-4B9E68148A86}"/>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6F2B224F-1E89-2D6E-A7A1-B0DCD6187AC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26A3A27-33D4-8910-1BE9-FABC4D2CC132}"/>
              </a:ext>
            </a:extLst>
          </p:cNvPr>
          <p:cNvSpPr>
            <a:spLocks noGrp="1"/>
          </p:cNvSpPr>
          <p:nvPr>
            <p:ph type="dt" sz="half" idx="10"/>
          </p:nvPr>
        </p:nvSpPr>
        <p:spPr/>
        <p:txBody>
          <a:bodyPr/>
          <a:lstStyle/>
          <a:p>
            <a:fld id="{B61BEF0D-F0BB-DE4B-95CE-6DB70DBA9567}" type="datetimeFigureOut">
              <a:rPr lang="en-US" smtClean="0"/>
              <a:pPr/>
              <a:t>1/28/25</a:t>
            </a:fld>
            <a:endParaRPr lang="en-US" dirty="0"/>
          </a:p>
        </p:txBody>
      </p:sp>
      <p:sp>
        <p:nvSpPr>
          <p:cNvPr id="6" name="Espace réservé du pied de page 5">
            <a:extLst>
              <a:ext uri="{FF2B5EF4-FFF2-40B4-BE49-F238E27FC236}">
                <a16:creationId xmlns:a16="http://schemas.microsoft.com/office/drawing/2014/main" id="{E9361C30-2169-BB7C-7FAC-008CAC9CFE01}"/>
              </a:ext>
            </a:extLst>
          </p:cNvPr>
          <p:cNvSpPr>
            <a:spLocks noGrp="1"/>
          </p:cNvSpPr>
          <p:nvPr>
            <p:ph type="ftr" sz="quarter" idx="11"/>
          </p:nvPr>
        </p:nvSpPr>
        <p:spPr/>
        <p:txBody>
          <a:bodyPr/>
          <a:lstStyle/>
          <a:p>
            <a:endParaRPr lang="en-US" dirty="0"/>
          </a:p>
        </p:txBody>
      </p:sp>
      <p:sp>
        <p:nvSpPr>
          <p:cNvPr id="7" name="Espace réservé du numéro de diapositive 6">
            <a:extLst>
              <a:ext uri="{FF2B5EF4-FFF2-40B4-BE49-F238E27FC236}">
                <a16:creationId xmlns:a16="http://schemas.microsoft.com/office/drawing/2014/main" id="{5CE0F771-84AD-8096-817E-60255CEC0DBD}"/>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6511388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3605875"/>
      </p:ext>
    </p:extLst>
  </p:cSld>
  <p:clrMap bg1="lt1" tx1="dk1" bg2="lt2" tx2="dk2" accent1="accent1" accent2="accent2" accent3="accent3" accent4="accent4" accent5="accent5" accent6="accent6" hlink="hlink" folHlink="folHlink"/>
  <p:sldLayoutIdLst>
    <p:sldLayoutId id="2147483684"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8BFD862C-5497-6540-3F90-FE38D24A214A}"/>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6B0E4989-3841-4448-5815-A5CDAFDC4106}"/>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48EFB87-AE17-8E58-9BCF-43EBDA37A60A}"/>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B61BEF0D-F0BB-DE4B-95CE-6DB70DBA9567}" type="datetimeFigureOut">
              <a:rPr lang="en-US" smtClean="0"/>
              <a:pPr/>
              <a:t>1/28/25</a:t>
            </a:fld>
            <a:endParaRPr lang="en-US" dirty="0"/>
          </a:p>
        </p:txBody>
      </p:sp>
      <p:sp>
        <p:nvSpPr>
          <p:cNvPr id="5" name="Espace réservé du pied de page 4">
            <a:extLst>
              <a:ext uri="{FF2B5EF4-FFF2-40B4-BE49-F238E27FC236}">
                <a16:creationId xmlns:a16="http://schemas.microsoft.com/office/drawing/2014/main" id="{25BF60DD-82EA-3730-C12F-B79A74A2D2D6}"/>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dirty="0"/>
          </a:p>
        </p:txBody>
      </p:sp>
      <p:sp>
        <p:nvSpPr>
          <p:cNvPr id="6" name="Espace réservé du numéro de diapositive 5">
            <a:extLst>
              <a:ext uri="{FF2B5EF4-FFF2-40B4-BE49-F238E27FC236}">
                <a16:creationId xmlns:a16="http://schemas.microsoft.com/office/drawing/2014/main" id="{D04528BD-93D8-2AF1-3AAA-E8032999EA3C}"/>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105651916"/>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5.emf"/></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hemeOverride" Target="../theme/themeOverride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Espace réservé du contenu 11">
            <a:extLst>
              <a:ext uri="{FF2B5EF4-FFF2-40B4-BE49-F238E27FC236}">
                <a16:creationId xmlns:a16="http://schemas.microsoft.com/office/drawing/2014/main" id="{AF90D6C5-6EBF-3EE4-3E3D-D1FE6B3D7FC4}"/>
              </a:ext>
            </a:extLst>
          </p:cNvPr>
          <p:cNvPicPr>
            <a:picLocks noGrp="1" noChangeAspect="1"/>
          </p:cNvPicPr>
          <p:nvPr>
            <p:ph sz="quarter" idx="10"/>
          </p:nvPr>
        </p:nvPicPr>
        <p:blipFill>
          <a:blip r:embed="rId3"/>
          <a:stretch/>
        </p:blipFill>
        <p:spPr>
          <a:xfrm>
            <a:off x="4769881" y="4322186"/>
            <a:ext cx="1053004" cy="742855"/>
          </a:xfrm>
          <a:prstGeom prst="rect">
            <a:avLst/>
          </a:prstGeom>
        </p:spPr>
      </p:pic>
      <p:sp>
        <p:nvSpPr>
          <p:cNvPr id="3" name="Espace réservé du texte 2"/>
          <p:cNvSpPr>
            <a:spLocks noGrp="1"/>
          </p:cNvSpPr>
          <p:nvPr>
            <p:ph type="body" sz="quarter" idx="11"/>
          </p:nvPr>
        </p:nvSpPr>
        <p:spPr/>
        <p:txBody>
          <a:bodyPr/>
          <a:lstStyle/>
          <a:p>
            <a:r>
              <a:rPr lang="fr-FR" sz="3200" b="1" dirty="0">
                <a:latin typeface="Arial" charset="0"/>
                <a:ea typeface="Microsoft YaHei" charset="-122"/>
              </a:rPr>
              <a:t>Diagnostic clinique des douleurs pelvi-périnéales post-opératoires</a:t>
            </a:r>
            <a:endParaRPr lang="fr-FR" dirty="0"/>
          </a:p>
        </p:txBody>
      </p:sp>
      <p:pic>
        <p:nvPicPr>
          <p:cNvPr id="7" name="Image 6" descr="Une image contenant Police, texte, Graphique, logo&#10;&#10;Description générée automatiquement">
            <a:extLst>
              <a:ext uri="{FF2B5EF4-FFF2-40B4-BE49-F238E27FC236}">
                <a16:creationId xmlns:a16="http://schemas.microsoft.com/office/drawing/2014/main" id="{6221C707-1531-4B66-0450-0E4FE9980932}"/>
              </a:ext>
            </a:extLst>
          </p:cNvPr>
          <p:cNvPicPr>
            <a:picLocks noChangeAspect="1"/>
          </p:cNvPicPr>
          <p:nvPr/>
        </p:nvPicPr>
        <p:blipFill>
          <a:blip r:embed="rId4"/>
          <a:stretch>
            <a:fillRect/>
          </a:stretch>
        </p:blipFill>
        <p:spPr>
          <a:xfrm>
            <a:off x="1629416" y="4340312"/>
            <a:ext cx="1845701" cy="713708"/>
          </a:xfrm>
          <a:prstGeom prst="rect">
            <a:avLst/>
          </a:prstGeom>
        </p:spPr>
      </p:pic>
      <p:pic>
        <p:nvPicPr>
          <p:cNvPr id="9" name="Image 8">
            <a:extLst>
              <a:ext uri="{FF2B5EF4-FFF2-40B4-BE49-F238E27FC236}">
                <a16:creationId xmlns:a16="http://schemas.microsoft.com/office/drawing/2014/main" id="{53C7794D-6F8E-F9CE-E8FF-4C3C2B56552B}"/>
              </a:ext>
            </a:extLst>
          </p:cNvPr>
          <p:cNvPicPr>
            <a:picLocks noChangeAspect="1"/>
          </p:cNvPicPr>
          <p:nvPr/>
        </p:nvPicPr>
        <p:blipFill rotWithShape="1">
          <a:blip r:embed="rId5">
            <a:extLst>
              <a:ext uri="{28A0092B-C50C-407E-A947-70E740481C1C}">
                <a14:useLocalDpi xmlns:a14="http://schemas.microsoft.com/office/drawing/2010/main" val="0"/>
              </a:ext>
            </a:extLst>
          </a:blip>
          <a:srcRect b="29567"/>
          <a:stretch/>
        </p:blipFill>
        <p:spPr>
          <a:xfrm>
            <a:off x="5939249" y="4331812"/>
            <a:ext cx="1360053" cy="705331"/>
          </a:xfrm>
          <a:prstGeom prst="rect">
            <a:avLst/>
          </a:prstGeom>
        </p:spPr>
      </p:pic>
      <p:pic>
        <p:nvPicPr>
          <p:cNvPr id="13" name="Image 12" descr="Une image contenant Graphique, Police, graphisme, logo&#10;&#10;Description générée automatiquement">
            <a:extLst>
              <a:ext uri="{FF2B5EF4-FFF2-40B4-BE49-F238E27FC236}">
                <a16:creationId xmlns:a16="http://schemas.microsoft.com/office/drawing/2014/main" id="{2A1EB5E0-DEED-5DA9-EF96-8E046C0C7E54}"/>
              </a:ext>
            </a:extLst>
          </p:cNvPr>
          <p:cNvPicPr>
            <a:picLocks noChangeAspect="1"/>
          </p:cNvPicPr>
          <p:nvPr/>
        </p:nvPicPr>
        <p:blipFill>
          <a:blip r:embed="rId6"/>
          <a:srcRect l="8416" t="5671" r="28020" b="9160"/>
          <a:stretch/>
        </p:blipFill>
        <p:spPr>
          <a:xfrm>
            <a:off x="3602496" y="4324837"/>
            <a:ext cx="1043373" cy="721931"/>
          </a:xfrm>
          <a:prstGeom prst="rect">
            <a:avLst/>
          </a:prstGeom>
        </p:spPr>
      </p:pic>
    </p:spTree>
    <p:extLst>
      <p:ext uri="{BB962C8B-B14F-4D97-AF65-F5344CB8AC3E}">
        <p14:creationId xmlns:p14="http://schemas.microsoft.com/office/powerpoint/2010/main" val="41800283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138FF25A-9A86-4F54-72B0-6435271EA0DA}"/>
              </a:ext>
            </a:extLst>
          </p:cNvPr>
          <p:cNvGrpSpPr/>
          <p:nvPr/>
        </p:nvGrpSpPr>
        <p:grpSpPr>
          <a:xfrm>
            <a:off x="302033" y="898748"/>
            <a:ext cx="4800601" cy="3520441"/>
            <a:chOff x="276691" y="458926"/>
            <a:chExt cx="4128277" cy="2665766"/>
          </a:xfrm>
        </p:grpSpPr>
        <p:pic>
          <p:nvPicPr>
            <p:cNvPr id="3" name="Image 2">
              <a:extLst>
                <a:ext uri="{FF2B5EF4-FFF2-40B4-BE49-F238E27FC236}">
                  <a16:creationId xmlns:a16="http://schemas.microsoft.com/office/drawing/2014/main" id="{5D18BE61-C05B-D39A-0AFE-11FC828A513B}"/>
                </a:ext>
              </a:extLst>
            </p:cNvPr>
            <p:cNvPicPr>
              <a:picLocks noChangeAspect="1"/>
            </p:cNvPicPr>
            <p:nvPr/>
          </p:nvPicPr>
          <p:blipFill rotWithShape="1">
            <a:blip r:embed="rId2">
              <a:extLst>
                <a:ext uri="{28A0092B-C50C-407E-A947-70E740481C1C}">
                  <a14:useLocalDpi xmlns:a14="http://schemas.microsoft.com/office/drawing/2010/main" val="0"/>
                </a:ext>
              </a:extLst>
            </a:blip>
            <a:srcRect l="5739" t="12586" r="3790" b="9643"/>
            <a:stretch/>
          </p:blipFill>
          <p:spPr>
            <a:xfrm>
              <a:off x="276691" y="458926"/>
              <a:ext cx="4128277" cy="2665766"/>
            </a:xfrm>
            <a:prstGeom prst="rect">
              <a:avLst/>
            </a:prstGeom>
          </p:spPr>
        </p:pic>
        <p:sp>
          <p:nvSpPr>
            <p:cNvPr id="4" name="Zone de texte 1">
              <a:extLst>
                <a:ext uri="{FF2B5EF4-FFF2-40B4-BE49-F238E27FC236}">
                  <a16:creationId xmlns:a16="http://schemas.microsoft.com/office/drawing/2014/main" id="{4E15D2FD-11D4-C451-70C1-D0B2848A2D91}"/>
                </a:ext>
              </a:extLst>
            </p:cNvPr>
            <p:cNvSpPr txBox="1"/>
            <p:nvPr/>
          </p:nvSpPr>
          <p:spPr>
            <a:xfrm rot="17995507">
              <a:off x="638718" y="2698096"/>
              <a:ext cx="350520" cy="286237"/>
            </a:xfrm>
            <a:prstGeom prst="rect">
              <a:avLst/>
            </a:prstGeom>
            <a:solidFill>
              <a:schemeClr val="lt1"/>
            </a:solidFill>
            <a:ln w="6350">
              <a:noFill/>
            </a:ln>
          </p:spPr>
          <p:txBody>
            <a:bodyPr rot="0" spcFirstLastPara="0" vert="eaVert" wrap="square" lIns="68580" tIns="34290" rIns="68580" bIns="34290" numCol="1" spcCol="0" rtlCol="0" fromWordArt="0" anchor="t" anchorCtr="0" forceAA="0" compatLnSpc="1">
              <a:prstTxWarp prst="textNoShape">
                <a:avLst/>
              </a:prstTxWarp>
              <a:noAutofit/>
            </a:bodyPr>
            <a:lstStyle/>
            <a:p>
              <a:pPr defTabSz="685800"/>
              <a:r>
                <a:rPr lang="fr-FR" sz="488"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S.Ploteau</a:t>
              </a:r>
              <a:endParaRPr lang="fr-FR" sz="9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pSp>
      <p:pic>
        <p:nvPicPr>
          <p:cNvPr id="9" name="Image 8" descr="Une image contenant croquis, dessin, art, conception&#10;&#10;Description générée automatiquement">
            <a:extLst>
              <a:ext uri="{FF2B5EF4-FFF2-40B4-BE49-F238E27FC236}">
                <a16:creationId xmlns:a16="http://schemas.microsoft.com/office/drawing/2014/main" id="{E8F0CDE1-4C8A-4479-649E-9E64E775E27F}"/>
              </a:ext>
            </a:extLst>
          </p:cNvPr>
          <p:cNvPicPr>
            <a:picLocks noChangeAspect="1"/>
          </p:cNvPicPr>
          <p:nvPr/>
        </p:nvPicPr>
        <p:blipFill>
          <a:blip r:embed="rId3"/>
          <a:stretch>
            <a:fillRect/>
          </a:stretch>
        </p:blipFill>
        <p:spPr>
          <a:xfrm>
            <a:off x="5872299" y="649193"/>
            <a:ext cx="2188935" cy="3845114"/>
          </a:xfrm>
          <a:prstGeom prst="rect">
            <a:avLst/>
          </a:prstGeom>
        </p:spPr>
      </p:pic>
      <p:sp>
        <p:nvSpPr>
          <p:cNvPr id="10" name="ZoneTexte 9">
            <a:extLst>
              <a:ext uri="{FF2B5EF4-FFF2-40B4-BE49-F238E27FC236}">
                <a16:creationId xmlns:a16="http://schemas.microsoft.com/office/drawing/2014/main" id="{95D269C7-A738-2197-11E4-F97CBF54FD0D}"/>
              </a:ext>
            </a:extLst>
          </p:cNvPr>
          <p:cNvSpPr txBox="1"/>
          <p:nvPr/>
        </p:nvSpPr>
        <p:spPr>
          <a:xfrm>
            <a:off x="609973" y="25462"/>
            <a:ext cx="4492661" cy="300082"/>
          </a:xfrm>
          <a:prstGeom prst="rect">
            <a:avLst/>
          </a:prstGeom>
          <a:noFill/>
        </p:spPr>
        <p:txBody>
          <a:bodyPr wrap="square" rtlCol="0">
            <a:spAutoFit/>
          </a:bodyPr>
          <a:lstStyle/>
          <a:p>
            <a:pPr defTabSz="685800"/>
            <a:r>
              <a:rPr lang="fr-FR" sz="1350" dirty="0">
                <a:solidFill>
                  <a:prstClr val="black"/>
                </a:solidFill>
                <a:latin typeface="Aptos" panose="02110004020202020204"/>
              </a:rPr>
              <a:t>territoire sensitifs tronculaires</a:t>
            </a:r>
          </a:p>
        </p:txBody>
      </p:sp>
      <p:sp>
        <p:nvSpPr>
          <p:cNvPr id="11" name="ZoneTexte 10">
            <a:extLst>
              <a:ext uri="{FF2B5EF4-FFF2-40B4-BE49-F238E27FC236}">
                <a16:creationId xmlns:a16="http://schemas.microsoft.com/office/drawing/2014/main" id="{1225E328-4A66-73C9-AB0D-66562FDDB5A1}"/>
              </a:ext>
            </a:extLst>
          </p:cNvPr>
          <p:cNvSpPr txBox="1"/>
          <p:nvPr/>
        </p:nvSpPr>
        <p:spPr>
          <a:xfrm>
            <a:off x="5400857" y="9156"/>
            <a:ext cx="3131820" cy="300082"/>
          </a:xfrm>
          <a:prstGeom prst="rect">
            <a:avLst/>
          </a:prstGeom>
          <a:noFill/>
        </p:spPr>
        <p:txBody>
          <a:bodyPr wrap="square" rtlCol="0">
            <a:spAutoFit/>
          </a:bodyPr>
          <a:lstStyle/>
          <a:p>
            <a:pPr defTabSz="685800"/>
            <a:r>
              <a:rPr lang="fr-FR" sz="1350" dirty="0">
                <a:solidFill>
                  <a:prstClr val="black"/>
                </a:solidFill>
                <a:latin typeface="Aptos" panose="02110004020202020204"/>
              </a:rPr>
              <a:t>territoires sensitifs radiculaires</a:t>
            </a:r>
          </a:p>
        </p:txBody>
      </p:sp>
      <p:sp>
        <p:nvSpPr>
          <p:cNvPr id="13" name="ZoneTexte 12">
            <a:extLst>
              <a:ext uri="{FF2B5EF4-FFF2-40B4-BE49-F238E27FC236}">
                <a16:creationId xmlns:a16="http://schemas.microsoft.com/office/drawing/2014/main" id="{DDBD60F1-709B-D23F-4324-9E724223A28C}"/>
              </a:ext>
            </a:extLst>
          </p:cNvPr>
          <p:cNvSpPr txBox="1"/>
          <p:nvPr/>
        </p:nvSpPr>
        <p:spPr>
          <a:xfrm>
            <a:off x="7477683" y="3929408"/>
            <a:ext cx="788669" cy="253916"/>
          </a:xfrm>
          <a:prstGeom prst="rect">
            <a:avLst/>
          </a:prstGeom>
          <a:noFill/>
        </p:spPr>
        <p:txBody>
          <a:bodyPr wrap="square">
            <a:spAutoFit/>
          </a:bodyPr>
          <a:lstStyle/>
          <a:p>
            <a:pPr defTabSz="685800"/>
            <a:r>
              <a:rPr lang="fr-FR" sz="1050" dirty="0">
                <a:solidFill>
                  <a:prstClr val="black"/>
                </a:solidFill>
                <a:latin typeface="Aptos" panose="02110004020202020204"/>
              </a:rPr>
              <a:t>P.KAMINA</a:t>
            </a:r>
          </a:p>
        </p:txBody>
      </p:sp>
    </p:spTree>
    <p:extLst>
      <p:ext uri="{BB962C8B-B14F-4D97-AF65-F5344CB8AC3E}">
        <p14:creationId xmlns:p14="http://schemas.microsoft.com/office/powerpoint/2010/main" val="21830853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4B4A26-A557-DF1E-E2A5-88D85F37442C}"/>
              </a:ext>
            </a:extLst>
          </p:cNvPr>
          <p:cNvSpPr>
            <a:spLocks noGrp="1"/>
          </p:cNvSpPr>
          <p:nvPr>
            <p:ph type="title"/>
          </p:nvPr>
        </p:nvSpPr>
        <p:spPr>
          <a:xfrm>
            <a:off x="498011" y="242815"/>
            <a:ext cx="7886700" cy="994172"/>
          </a:xfrm>
        </p:spPr>
        <p:txBody>
          <a:bodyPr/>
          <a:lstStyle/>
          <a:p>
            <a:r>
              <a:rPr lang="fr-FR" b="1" dirty="0">
                <a:solidFill>
                  <a:schemeClr val="accent1"/>
                </a:solidFill>
              </a:rPr>
              <a:t>Topographie musculaire ?</a:t>
            </a:r>
          </a:p>
        </p:txBody>
      </p:sp>
      <p:pic>
        <p:nvPicPr>
          <p:cNvPr id="4" name="Espace réservé du contenu 3">
            <a:extLst>
              <a:ext uri="{FF2B5EF4-FFF2-40B4-BE49-F238E27FC236}">
                <a16:creationId xmlns:a16="http://schemas.microsoft.com/office/drawing/2014/main" id="{B566BC09-D6F0-541D-DFE5-8193621CE19D}"/>
              </a:ext>
            </a:extLst>
          </p:cNvPr>
          <p:cNvPicPr>
            <a:picLocks noGrp="1" noChangeAspect="1"/>
          </p:cNvPicPr>
          <p:nvPr>
            <p:ph idx="1"/>
          </p:nvPr>
        </p:nvPicPr>
        <p:blipFill rotWithShape="1">
          <a:blip r:embed="rId2"/>
          <a:srcRect l="43632" r="19657" b="58345"/>
          <a:stretch/>
        </p:blipFill>
        <p:spPr>
          <a:xfrm rot="16200000">
            <a:off x="6532283" y="-237245"/>
            <a:ext cx="1700677" cy="2722851"/>
          </a:xfrm>
          <a:prstGeom prst="rect">
            <a:avLst/>
          </a:prstGeom>
        </p:spPr>
      </p:pic>
      <p:pic>
        <p:nvPicPr>
          <p:cNvPr id="6" name="Espace réservé du contenu 3">
            <a:extLst>
              <a:ext uri="{FF2B5EF4-FFF2-40B4-BE49-F238E27FC236}">
                <a16:creationId xmlns:a16="http://schemas.microsoft.com/office/drawing/2014/main" id="{6ADAF2D0-95CA-D130-5AE1-50726373D0DF}"/>
              </a:ext>
            </a:extLst>
          </p:cNvPr>
          <p:cNvPicPr>
            <a:picLocks noChangeAspect="1"/>
          </p:cNvPicPr>
          <p:nvPr/>
        </p:nvPicPr>
        <p:blipFill rotWithShape="1">
          <a:blip r:embed="rId3">
            <a:extLst>
              <a:ext uri="{28A0092B-C50C-407E-A947-70E740481C1C}">
                <a14:useLocalDpi xmlns:a14="http://schemas.microsoft.com/office/drawing/2010/main" val="0"/>
              </a:ext>
            </a:extLst>
          </a:blip>
          <a:srcRect b="57457"/>
          <a:stretch/>
        </p:blipFill>
        <p:spPr>
          <a:xfrm>
            <a:off x="5318450" y="2666145"/>
            <a:ext cx="3532239" cy="1668405"/>
          </a:xfrm>
          <a:prstGeom prst="rect">
            <a:avLst/>
          </a:prstGeom>
        </p:spPr>
      </p:pic>
      <p:sp>
        <p:nvSpPr>
          <p:cNvPr id="8" name="ZoneTexte 7">
            <a:extLst>
              <a:ext uri="{FF2B5EF4-FFF2-40B4-BE49-F238E27FC236}">
                <a16:creationId xmlns:a16="http://schemas.microsoft.com/office/drawing/2014/main" id="{00B9435F-5A67-10D7-EF41-BA22BD9FD8FC}"/>
              </a:ext>
            </a:extLst>
          </p:cNvPr>
          <p:cNvSpPr txBox="1"/>
          <p:nvPr/>
        </p:nvSpPr>
        <p:spPr>
          <a:xfrm>
            <a:off x="6343726" y="1974520"/>
            <a:ext cx="2653393" cy="300082"/>
          </a:xfrm>
          <a:prstGeom prst="rect">
            <a:avLst/>
          </a:prstGeom>
          <a:noFill/>
        </p:spPr>
        <p:txBody>
          <a:bodyPr wrap="square" rtlCol="0">
            <a:spAutoFit/>
          </a:bodyPr>
          <a:lstStyle/>
          <a:p>
            <a:pPr defTabSz="685800"/>
            <a:r>
              <a:rPr lang="fr-FR" sz="1350" dirty="0">
                <a:solidFill>
                  <a:prstClr val="black"/>
                </a:solidFill>
                <a:latin typeface="Aptos" panose="02110004020202020204"/>
              </a:rPr>
              <a:t>grands droits de l’abdomen</a:t>
            </a:r>
          </a:p>
        </p:txBody>
      </p:sp>
      <p:sp>
        <p:nvSpPr>
          <p:cNvPr id="9" name="ZoneTexte 2">
            <a:extLst>
              <a:ext uri="{FF2B5EF4-FFF2-40B4-BE49-F238E27FC236}">
                <a16:creationId xmlns:a16="http://schemas.microsoft.com/office/drawing/2014/main" id="{409E99AF-218F-154E-BFA2-46F05F486B3E}"/>
              </a:ext>
            </a:extLst>
          </p:cNvPr>
          <p:cNvSpPr txBox="1">
            <a:spLocks noChangeArrowheads="1"/>
          </p:cNvSpPr>
          <p:nvPr/>
        </p:nvSpPr>
        <p:spPr bwMode="auto">
          <a:xfrm>
            <a:off x="378069" y="4857716"/>
            <a:ext cx="6760684"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685800" eaLnBrk="1" hangingPunct="1"/>
            <a:r>
              <a:rPr lang="fr-FR" sz="675" dirty="0">
                <a:solidFill>
                  <a:srgbClr val="212121"/>
                </a:solidFill>
                <a:highlight>
                  <a:srgbClr val="F6F6F6"/>
                </a:highlight>
                <a:latin typeface="Aptos Display" panose="02110004020202020204"/>
              </a:rPr>
              <a:t>SIMONS DG, TRAVELL JG. </a:t>
            </a:r>
            <a:r>
              <a:rPr lang="fr-FR" sz="675" dirty="0" err="1">
                <a:solidFill>
                  <a:srgbClr val="212121"/>
                </a:solidFill>
                <a:highlight>
                  <a:srgbClr val="F6F6F6"/>
                </a:highlight>
                <a:latin typeface="Aptos Display" panose="02110004020202020204"/>
              </a:rPr>
              <a:t>Myofascial</a:t>
            </a:r>
            <a:r>
              <a:rPr lang="fr-FR" sz="675" dirty="0">
                <a:solidFill>
                  <a:srgbClr val="212121"/>
                </a:solidFill>
                <a:highlight>
                  <a:srgbClr val="F6F6F6"/>
                </a:highlight>
                <a:latin typeface="Aptos Display" panose="02110004020202020204"/>
              </a:rPr>
              <a:t> </a:t>
            </a:r>
            <a:r>
              <a:rPr lang="fr-FR" sz="675" dirty="0" err="1">
                <a:solidFill>
                  <a:srgbClr val="212121"/>
                </a:solidFill>
                <a:highlight>
                  <a:srgbClr val="F6F6F6"/>
                </a:highlight>
                <a:latin typeface="Aptos Display" panose="02110004020202020204"/>
              </a:rPr>
              <a:t>origins</a:t>
            </a:r>
            <a:r>
              <a:rPr lang="fr-FR" sz="675" dirty="0">
                <a:solidFill>
                  <a:srgbClr val="212121"/>
                </a:solidFill>
                <a:highlight>
                  <a:srgbClr val="F6F6F6"/>
                </a:highlight>
                <a:latin typeface="Aptos Display" panose="02110004020202020204"/>
              </a:rPr>
              <a:t> of </a:t>
            </a:r>
            <a:r>
              <a:rPr lang="fr-FR" sz="675" dirty="0" err="1">
                <a:solidFill>
                  <a:srgbClr val="212121"/>
                </a:solidFill>
                <a:highlight>
                  <a:srgbClr val="F6F6F6"/>
                </a:highlight>
                <a:latin typeface="Aptos Display" panose="02110004020202020204"/>
              </a:rPr>
              <a:t>low</a:t>
            </a:r>
            <a:r>
              <a:rPr lang="fr-FR" sz="675" dirty="0">
                <a:solidFill>
                  <a:srgbClr val="212121"/>
                </a:solidFill>
                <a:highlight>
                  <a:srgbClr val="F6F6F6"/>
                </a:highlight>
                <a:latin typeface="Aptos Display" panose="02110004020202020204"/>
              </a:rPr>
              <a:t> back pain. 3. </a:t>
            </a:r>
            <a:r>
              <a:rPr lang="fr-FR" sz="675" dirty="0" err="1">
                <a:solidFill>
                  <a:srgbClr val="212121"/>
                </a:solidFill>
                <a:highlight>
                  <a:srgbClr val="F6F6F6"/>
                </a:highlight>
                <a:latin typeface="Aptos Display" panose="02110004020202020204"/>
              </a:rPr>
              <a:t>Pelvic</a:t>
            </a:r>
            <a:r>
              <a:rPr lang="fr-FR" sz="675" dirty="0">
                <a:solidFill>
                  <a:srgbClr val="212121"/>
                </a:solidFill>
                <a:highlight>
                  <a:srgbClr val="F6F6F6"/>
                </a:highlight>
                <a:latin typeface="Aptos Display" panose="02110004020202020204"/>
              </a:rPr>
              <a:t> and </a:t>
            </a:r>
            <a:r>
              <a:rPr lang="fr-FR" sz="675" dirty="0" err="1">
                <a:solidFill>
                  <a:srgbClr val="212121"/>
                </a:solidFill>
                <a:highlight>
                  <a:srgbClr val="F6F6F6"/>
                </a:highlight>
                <a:latin typeface="Aptos Display" panose="02110004020202020204"/>
              </a:rPr>
              <a:t>lower</a:t>
            </a:r>
            <a:r>
              <a:rPr lang="fr-FR" sz="675" dirty="0">
                <a:solidFill>
                  <a:srgbClr val="212121"/>
                </a:solidFill>
                <a:highlight>
                  <a:srgbClr val="F6F6F6"/>
                </a:highlight>
                <a:latin typeface="Aptos Display" panose="02110004020202020204"/>
              </a:rPr>
              <a:t> </a:t>
            </a:r>
            <a:r>
              <a:rPr lang="fr-FR" sz="675" dirty="0" err="1">
                <a:solidFill>
                  <a:srgbClr val="212121"/>
                </a:solidFill>
                <a:highlight>
                  <a:srgbClr val="F6F6F6"/>
                </a:highlight>
                <a:latin typeface="Aptos Display" panose="02110004020202020204"/>
              </a:rPr>
              <a:t>extremity</a:t>
            </a:r>
            <a:r>
              <a:rPr lang="fr-FR" sz="675" dirty="0">
                <a:solidFill>
                  <a:srgbClr val="212121"/>
                </a:solidFill>
                <a:highlight>
                  <a:srgbClr val="F6F6F6"/>
                </a:highlight>
                <a:latin typeface="Aptos Display" panose="02110004020202020204"/>
              </a:rPr>
              <a:t> muscles. </a:t>
            </a:r>
            <a:r>
              <a:rPr lang="fr-FR" sz="675" dirty="0" err="1">
                <a:solidFill>
                  <a:srgbClr val="212121"/>
                </a:solidFill>
                <a:highlight>
                  <a:srgbClr val="F6F6F6"/>
                </a:highlight>
                <a:latin typeface="Aptos Display" panose="02110004020202020204"/>
              </a:rPr>
              <a:t>Postgraduate</a:t>
            </a:r>
            <a:r>
              <a:rPr lang="fr-FR" sz="675" dirty="0">
                <a:solidFill>
                  <a:srgbClr val="212121"/>
                </a:solidFill>
                <a:highlight>
                  <a:srgbClr val="F6F6F6"/>
                </a:highlight>
                <a:latin typeface="Aptos Display" panose="02110004020202020204"/>
              </a:rPr>
              <a:t> </a:t>
            </a:r>
            <a:r>
              <a:rPr lang="fr-FR" sz="675" dirty="0" err="1">
                <a:solidFill>
                  <a:srgbClr val="212121"/>
                </a:solidFill>
                <a:highlight>
                  <a:srgbClr val="F6F6F6"/>
                </a:highlight>
                <a:latin typeface="Aptos Display" panose="02110004020202020204"/>
              </a:rPr>
              <a:t>Medicine</a:t>
            </a:r>
            <a:r>
              <a:rPr lang="fr-FR" sz="675" dirty="0">
                <a:solidFill>
                  <a:srgbClr val="212121"/>
                </a:solidFill>
                <a:highlight>
                  <a:srgbClr val="F6F6F6"/>
                </a:highlight>
                <a:latin typeface="Aptos Display" panose="02110004020202020204"/>
              </a:rPr>
              <a:t> 1983</a:t>
            </a:r>
            <a:endParaRPr lang="fr-FR" sz="1350" dirty="0">
              <a:solidFill>
                <a:prstClr val="black"/>
              </a:solidFill>
            </a:endParaRPr>
          </a:p>
        </p:txBody>
      </p:sp>
      <p:sp>
        <p:nvSpPr>
          <p:cNvPr id="10" name="ZoneTexte 9">
            <a:extLst>
              <a:ext uri="{FF2B5EF4-FFF2-40B4-BE49-F238E27FC236}">
                <a16:creationId xmlns:a16="http://schemas.microsoft.com/office/drawing/2014/main" id="{D69831CB-ACA7-598A-5415-1F5FD447AB4F}"/>
              </a:ext>
            </a:extLst>
          </p:cNvPr>
          <p:cNvSpPr txBox="1"/>
          <p:nvPr/>
        </p:nvSpPr>
        <p:spPr>
          <a:xfrm>
            <a:off x="498011" y="1095989"/>
            <a:ext cx="5048679" cy="692497"/>
          </a:xfrm>
          <a:prstGeom prst="rect">
            <a:avLst/>
          </a:prstGeom>
          <a:noFill/>
        </p:spPr>
        <p:txBody>
          <a:bodyPr wrap="square" rtlCol="0">
            <a:spAutoFit/>
          </a:bodyPr>
          <a:lstStyle/>
          <a:p>
            <a:pPr marL="342900" lvl="1" defTabSz="685800"/>
            <a:endParaRPr lang="fr-FR" sz="1050" dirty="0">
              <a:solidFill>
                <a:prstClr val="black"/>
              </a:solidFill>
              <a:latin typeface="Aptos" panose="02110004020202020204"/>
            </a:endParaRPr>
          </a:p>
          <a:p>
            <a:pPr marL="342900" lvl="1" defTabSz="685800"/>
            <a:endParaRPr lang="fr-FR" sz="1050" dirty="0">
              <a:solidFill>
                <a:prstClr val="black"/>
              </a:solidFill>
              <a:latin typeface="Aptos" panose="02110004020202020204"/>
            </a:endParaRPr>
          </a:p>
          <a:p>
            <a:pPr defTabSz="685800">
              <a:defRPr/>
            </a:pPr>
            <a:r>
              <a:rPr lang="fr-FR" altLang="fr-FR" dirty="0">
                <a:solidFill>
                  <a:prstClr val="black"/>
                </a:solidFill>
                <a:latin typeface="Aptos" panose="02110004020202020204"/>
              </a:rPr>
              <a:t>topographie musculaire propre à chaque muscle</a:t>
            </a:r>
          </a:p>
        </p:txBody>
      </p:sp>
      <p:pic>
        <p:nvPicPr>
          <p:cNvPr id="11" name="Image 10">
            <a:extLst>
              <a:ext uri="{FF2B5EF4-FFF2-40B4-BE49-F238E27FC236}">
                <a16:creationId xmlns:a16="http://schemas.microsoft.com/office/drawing/2014/main" id="{08CD3FB9-258A-D780-4037-5DD55B392AC3}"/>
              </a:ext>
            </a:extLst>
          </p:cNvPr>
          <p:cNvPicPr>
            <a:picLocks noChangeAspect="1"/>
          </p:cNvPicPr>
          <p:nvPr/>
        </p:nvPicPr>
        <p:blipFill rotWithShape="1">
          <a:blip r:embed="rId4"/>
          <a:srcRect l="44146" t="6622" r="14131" b="51631"/>
          <a:stretch/>
        </p:blipFill>
        <p:spPr>
          <a:xfrm rot="16200000">
            <a:off x="3311660" y="2471559"/>
            <a:ext cx="1516498" cy="2147248"/>
          </a:xfrm>
          <a:prstGeom prst="rect">
            <a:avLst/>
          </a:prstGeom>
        </p:spPr>
      </p:pic>
      <p:sp>
        <p:nvSpPr>
          <p:cNvPr id="12" name="ZoneTexte 11">
            <a:extLst>
              <a:ext uri="{FF2B5EF4-FFF2-40B4-BE49-F238E27FC236}">
                <a16:creationId xmlns:a16="http://schemas.microsoft.com/office/drawing/2014/main" id="{6F04017F-3BEE-5723-931A-89A46C5D2F05}"/>
              </a:ext>
            </a:extLst>
          </p:cNvPr>
          <p:cNvSpPr txBox="1"/>
          <p:nvPr/>
        </p:nvSpPr>
        <p:spPr>
          <a:xfrm>
            <a:off x="3203662" y="4421803"/>
            <a:ext cx="1472450" cy="300082"/>
          </a:xfrm>
          <a:prstGeom prst="rect">
            <a:avLst/>
          </a:prstGeom>
          <a:noFill/>
        </p:spPr>
        <p:txBody>
          <a:bodyPr wrap="square" rtlCol="0">
            <a:spAutoFit/>
          </a:bodyPr>
          <a:lstStyle/>
          <a:p>
            <a:pPr algn="ctr" defTabSz="685800"/>
            <a:r>
              <a:rPr lang="fr-FR" sz="1350" dirty="0">
                <a:solidFill>
                  <a:prstClr val="black"/>
                </a:solidFill>
                <a:latin typeface="Aptos" panose="02110004020202020204"/>
              </a:rPr>
              <a:t>psoas iliaques</a:t>
            </a:r>
          </a:p>
        </p:txBody>
      </p:sp>
      <p:pic>
        <p:nvPicPr>
          <p:cNvPr id="3" name="Espace réservé du contenu 3">
            <a:extLst>
              <a:ext uri="{FF2B5EF4-FFF2-40B4-BE49-F238E27FC236}">
                <a16:creationId xmlns:a16="http://schemas.microsoft.com/office/drawing/2014/main" id="{E1B25715-C0AC-3053-EA59-7FACBD15154E}"/>
              </a:ext>
            </a:extLst>
          </p:cNvPr>
          <p:cNvPicPr>
            <a:picLocks noChangeAspect="1"/>
          </p:cNvPicPr>
          <p:nvPr/>
        </p:nvPicPr>
        <p:blipFill rotWithShape="1">
          <a:blip r:embed="rId3">
            <a:extLst>
              <a:ext uri="{28A0092B-C50C-407E-A947-70E740481C1C}">
                <a14:useLocalDpi xmlns:a14="http://schemas.microsoft.com/office/drawing/2010/main" val="0"/>
              </a:ext>
            </a:extLst>
          </a:blip>
          <a:srcRect t="42299"/>
          <a:stretch/>
        </p:blipFill>
        <p:spPr>
          <a:xfrm>
            <a:off x="187703" y="2675510"/>
            <a:ext cx="2633663" cy="1687722"/>
          </a:xfrm>
          <a:prstGeom prst="rect">
            <a:avLst/>
          </a:prstGeom>
        </p:spPr>
      </p:pic>
      <p:sp>
        <p:nvSpPr>
          <p:cNvPr id="13" name="ZoneTexte 12">
            <a:extLst>
              <a:ext uri="{FF2B5EF4-FFF2-40B4-BE49-F238E27FC236}">
                <a16:creationId xmlns:a16="http://schemas.microsoft.com/office/drawing/2014/main" id="{08018922-B4C2-FFCD-160E-D6871129A0C8}"/>
              </a:ext>
            </a:extLst>
          </p:cNvPr>
          <p:cNvSpPr txBox="1"/>
          <p:nvPr/>
        </p:nvSpPr>
        <p:spPr>
          <a:xfrm>
            <a:off x="6077142" y="4421803"/>
            <a:ext cx="2123221" cy="300082"/>
          </a:xfrm>
          <a:prstGeom prst="rect">
            <a:avLst/>
          </a:prstGeom>
          <a:noFill/>
        </p:spPr>
        <p:txBody>
          <a:bodyPr wrap="square" rtlCol="0">
            <a:spAutoFit/>
          </a:bodyPr>
          <a:lstStyle/>
          <a:p>
            <a:pPr algn="ctr" defTabSz="685800"/>
            <a:r>
              <a:rPr lang="fr-FR" sz="1350" dirty="0">
                <a:solidFill>
                  <a:prstClr val="black"/>
                </a:solidFill>
                <a:latin typeface="Aptos" panose="02110004020202020204"/>
              </a:rPr>
              <a:t>élévateurs de l’anus</a:t>
            </a:r>
          </a:p>
        </p:txBody>
      </p:sp>
      <p:sp>
        <p:nvSpPr>
          <p:cNvPr id="14" name="ZoneTexte 13">
            <a:extLst>
              <a:ext uri="{FF2B5EF4-FFF2-40B4-BE49-F238E27FC236}">
                <a16:creationId xmlns:a16="http://schemas.microsoft.com/office/drawing/2014/main" id="{16A6A300-ACB9-D6D2-7591-6D2E56C97EB0}"/>
              </a:ext>
            </a:extLst>
          </p:cNvPr>
          <p:cNvSpPr txBox="1"/>
          <p:nvPr/>
        </p:nvSpPr>
        <p:spPr>
          <a:xfrm>
            <a:off x="347668" y="4421803"/>
            <a:ext cx="2123221" cy="300082"/>
          </a:xfrm>
          <a:prstGeom prst="rect">
            <a:avLst/>
          </a:prstGeom>
          <a:noFill/>
        </p:spPr>
        <p:txBody>
          <a:bodyPr wrap="square" rtlCol="0">
            <a:spAutoFit/>
          </a:bodyPr>
          <a:lstStyle/>
          <a:p>
            <a:pPr algn="ctr" defTabSz="685800"/>
            <a:r>
              <a:rPr lang="fr-FR" sz="1350" dirty="0">
                <a:solidFill>
                  <a:prstClr val="black"/>
                </a:solidFill>
                <a:latin typeface="Aptos" panose="02110004020202020204"/>
              </a:rPr>
              <a:t>obturateur interne</a:t>
            </a:r>
          </a:p>
        </p:txBody>
      </p:sp>
    </p:spTree>
    <p:extLst>
      <p:ext uri="{BB962C8B-B14F-4D97-AF65-F5344CB8AC3E}">
        <p14:creationId xmlns:p14="http://schemas.microsoft.com/office/powerpoint/2010/main" val="2791904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C53453-5193-AF49-AD9D-57946C264E26}"/>
              </a:ext>
            </a:extLst>
          </p:cNvPr>
          <p:cNvSpPr>
            <a:spLocks noGrp="1"/>
          </p:cNvSpPr>
          <p:nvPr>
            <p:ph type="title"/>
          </p:nvPr>
        </p:nvSpPr>
        <p:spPr/>
        <p:txBody>
          <a:bodyPr>
            <a:normAutofit/>
          </a:bodyPr>
          <a:lstStyle/>
          <a:p>
            <a:r>
              <a:rPr lang="fr-FR" b="1" dirty="0">
                <a:solidFill>
                  <a:schemeClr val="accent1"/>
                </a:solidFill>
              </a:rPr>
              <a:t>Comment ?</a:t>
            </a:r>
          </a:p>
        </p:txBody>
      </p:sp>
      <p:sp>
        <p:nvSpPr>
          <p:cNvPr id="3" name="Espace réservé du contenu 2">
            <a:extLst>
              <a:ext uri="{FF2B5EF4-FFF2-40B4-BE49-F238E27FC236}">
                <a16:creationId xmlns:a16="http://schemas.microsoft.com/office/drawing/2014/main" id="{FCB08FD7-20BC-FD49-B440-439BC7B5D075}"/>
              </a:ext>
            </a:extLst>
          </p:cNvPr>
          <p:cNvSpPr>
            <a:spLocks noGrp="1"/>
          </p:cNvSpPr>
          <p:nvPr>
            <p:ph idx="1"/>
          </p:nvPr>
        </p:nvSpPr>
        <p:spPr/>
        <p:txBody>
          <a:bodyPr>
            <a:normAutofit/>
          </a:bodyPr>
          <a:lstStyle/>
          <a:p>
            <a:pPr lvl="1"/>
            <a:r>
              <a:rPr lang="fr-FR" sz="2100" dirty="0">
                <a:ea typeface="Verdana" panose="020B0604030504040204" pitchFamily="34" charset="0"/>
                <a:cs typeface="Verdana" panose="020B0604030504040204" pitchFamily="34" charset="0"/>
              </a:rPr>
              <a:t>Neuropathique ?</a:t>
            </a:r>
          </a:p>
          <a:p>
            <a:pPr lvl="1"/>
            <a:r>
              <a:rPr lang="fr-FR" sz="2100" dirty="0">
                <a:ea typeface="Verdana" panose="020B0604030504040204" pitchFamily="34" charset="0"/>
                <a:cs typeface="Verdana" panose="020B0604030504040204" pitchFamily="34" charset="0"/>
              </a:rPr>
              <a:t>syndrome </a:t>
            </a:r>
            <a:r>
              <a:rPr lang="fr-FR" sz="2100" dirty="0" err="1">
                <a:ea typeface="Verdana" panose="020B0604030504040204" pitchFamily="34" charset="0"/>
                <a:cs typeface="Verdana" panose="020B0604030504040204" pitchFamily="34" charset="0"/>
              </a:rPr>
              <a:t>myofascial</a:t>
            </a:r>
            <a:r>
              <a:rPr lang="fr-FR" sz="2100" dirty="0">
                <a:ea typeface="Verdana" panose="020B0604030504040204" pitchFamily="34" charset="0"/>
                <a:cs typeface="Verdana" panose="020B0604030504040204" pitchFamily="34" charset="0"/>
              </a:rPr>
              <a:t> ?</a:t>
            </a:r>
          </a:p>
          <a:p>
            <a:pPr lvl="1"/>
            <a:r>
              <a:rPr lang="fr-FR" sz="2400" dirty="0">
                <a:ea typeface="Verdana" panose="020B0604030504040204" pitchFamily="34" charset="0"/>
                <a:cs typeface="Verdana" panose="020B0604030504040204" pitchFamily="34" charset="0"/>
              </a:rPr>
              <a:t>Végétative (SDRC)?</a:t>
            </a:r>
          </a:p>
          <a:p>
            <a:pPr lvl="1"/>
            <a:r>
              <a:rPr lang="fr-FR" sz="2100" dirty="0" err="1">
                <a:ea typeface="Verdana" panose="020B0604030504040204" pitchFamily="34" charset="0"/>
                <a:cs typeface="Verdana" panose="020B0604030504040204" pitchFamily="34" charset="0"/>
              </a:rPr>
              <a:t>Nociplastique</a:t>
            </a:r>
            <a:r>
              <a:rPr lang="fr-FR" sz="2100" dirty="0">
                <a:ea typeface="Verdana" panose="020B0604030504040204" pitchFamily="34" charset="0"/>
                <a:cs typeface="Verdana" panose="020B0604030504040204" pitchFamily="34" charset="0"/>
              </a:rPr>
              <a:t> ou par hypersensibilisation?</a:t>
            </a:r>
          </a:p>
          <a:p>
            <a:pPr lvl="2"/>
            <a:endParaRPr lang="fr-FR" dirty="0">
              <a:ea typeface="Verdana" panose="020B0604030504040204" pitchFamily="34" charset="0"/>
              <a:cs typeface="Verdana" panose="020B0604030504040204" pitchFamily="34" charset="0"/>
            </a:endParaRPr>
          </a:p>
          <a:p>
            <a:pPr lvl="1"/>
            <a:r>
              <a:rPr lang="fr-FR" dirty="0">
                <a:solidFill>
                  <a:schemeClr val="accent1"/>
                </a:solidFill>
                <a:ea typeface="Verdana" panose="020B0604030504040204" pitchFamily="34" charset="0"/>
                <a:cs typeface="Verdana" panose="020B0604030504040204" pitchFamily="34" charset="0"/>
              </a:rPr>
              <a:t>Ce qui aggrave? </a:t>
            </a:r>
            <a:r>
              <a:rPr lang="fr-FR" dirty="0">
                <a:ea typeface="Verdana" panose="020B0604030504040204" pitchFamily="34" charset="0"/>
                <a:cs typeface="Verdana" panose="020B0604030504040204" pitchFamily="34" charset="0"/>
              </a:rPr>
              <a:t>Ex dans les </a:t>
            </a:r>
            <a:r>
              <a:rPr lang="fr-FR" dirty="0" err="1">
                <a:ea typeface="Verdana" panose="020B0604030504040204" pitchFamily="34" charset="0"/>
                <a:cs typeface="Verdana" panose="020B0604030504040204" pitchFamily="34" charset="0"/>
              </a:rPr>
              <a:t>sd</a:t>
            </a:r>
            <a:r>
              <a:rPr lang="fr-FR" dirty="0">
                <a:ea typeface="Verdana" panose="020B0604030504040204" pitchFamily="34" charset="0"/>
                <a:cs typeface="Verdana" panose="020B0604030504040204" pitchFamily="34" charset="0"/>
              </a:rPr>
              <a:t> myofasciaux :  la marche, les RS+++</a:t>
            </a:r>
          </a:p>
          <a:p>
            <a:pPr lvl="1"/>
            <a:r>
              <a:rPr lang="fr-FR" dirty="0">
                <a:solidFill>
                  <a:schemeClr val="accent1"/>
                </a:solidFill>
                <a:ea typeface="Verdana" panose="020B0604030504040204" pitchFamily="34" charset="0"/>
                <a:cs typeface="Verdana" panose="020B0604030504040204" pitchFamily="34" charset="0"/>
              </a:rPr>
              <a:t>Ce qui soulage? </a:t>
            </a:r>
            <a:r>
              <a:rPr lang="fr-FR" dirty="0">
                <a:ea typeface="Verdana" panose="020B0604030504040204" pitchFamily="34" charset="0"/>
                <a:cs typeface="Verdana" panose="020B0604030504040204" pitchFamily="34" charset="0"/>
              </a:rPr>
              <a:t>Le chaud soulage les muscles, le froid soulage les nerfs</a:t>
            </a:r>
          </a:p>
          <a:p>
            <a:pPr marL="342900" lvl="1" indent="0">
              <a:buNone/>
            </a:pPr>
            <a:endParaRPr lang="fr-FR" dirty="0">
              <a:latin typeface="Verdana" panose="020B0604030504040204" pitchFamily="34" charset="0"/>
              <a:ea typeface="Verdana" panose="020B0604030504040204" pitchFamily="34" charset="0"/>
              <a:cs typeface="Verdana" panose="020B0604030504040204" pitchFamily="34" charset="0"/>
            </a:endParaRPr>
          </a:p>
          <a:p>
            <a:pPr lvl="1"/>
            <a:endParaRPr lang="fr-FR" dirty="0"/>
          </a:p>
        </p:txBody>
      </p:sp>
    </p:spTree>
    <p:extLst>
      <p:ext uri="{BB962C8B-B14F-4D97-AF65-F5344CB8AC3E}">
        <p14:creationId xmlns:p14="http://schemas.microsoft.com/office/powerpoint/2010/main" val="3745052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CB448E-4748-7CC6-3169-4104257D559F}"/>
              </a:ext>
            </a:extLst>
          </p:cNvPr>
          <p:cNvSpPr>
            <a:spLocks noGrp="1"/>
          </p:cNvSpPr>
          <p:nvPr>
            <p:ph type="title"/>
          </p:nvPr>
        </p:nvSpPr>
        <p:spPr/>
        <p:txBody>
          <a:bodyPr/>
          <a:lstStyle/>
          <a:p>
            <a:r>
              <a:rPr lang="fr-FR" b="1" dirty="0">
                <a:solidFill>
                  <a:schemeClr val="accent1"/>
                </a:solidFill>
              </a:rPr>
              <a:t>Outils diagnostics</a:t>
            </a:r>
          </a:p>
        </p:txBody>
      </p:sp>
      <p:sp>
        <p:nvSpPr>
          <p:cNvPr id="44" name="Espace réservé du texte 43">
            <a:extLst>
              <a:ext uri="{FF2B5EF4-FFF2-40B4-BE49-F238E27FC236}">
                <a16:creationId xmlns:a16="http://schemas.microsoft.com/office/drawing/2014/main" id="{5EFF3A9C-0838-9C6B-A591-D19ACB4ED9B7}"/>
              </a:ext>
            </a:extLst>
          </p:cNvPr>
          <p:cNvSpPr>
            <a:spLocks noGrp="1"/>
          </p:cNvSpPr>
          <p:nvPr>
            <p:ph type="body" idx="1"/>
          </p:nvPr>
        </p:nvSpPr>
        <p:spPr>
          <a:xfrm>
            <a:off x="629841" y="1294884"/>
            <a:ext cx="3868340" cy="2859166"/>
          </a:xfrm>
        </p:spPr>
        <p:txBody>
          <a:bodyPr>
            <a:normAutofit/>
          </a:bodyPr>
          <a:lstStyle/>
          <a:p>
            <a:r>
              <a:rPr lang="fr-FR" dirty="0"/>
              <a:t>DN4</a:t>
            </a:r>
          </a:p>
          <a:p>
            <a:pPr marL="514350" lvl="1" indent="-171450">
              <a:spcBef>
                <a:spcPts val="750"/>
              </a:spcBef>
              <a:buFont typeface="Arial" panose="020B0604020202020204" pitchFamily="34" charset="0"/>
              <a:buChar char="•"/>
              <a:defRPr/>
            </a:pPr>
            <a:r>
              <a:rPr lang="fr-FR" sz="1800" b="0" dirty="0">
                <a:solidFill>
                  <a:srgbClr val="000000"/>
                </a:solidFill>
                <a:latin typeface="Aptos" panose="02110004020202020204"/>
                <a:ea typeface="Times New Roman" panose="02020603050405020304" pitchFamily="18" charset="0"/>
              </a:rPr>
              <a:t>sensibilité de 82,9 %</a:t>
            </a:r>
          </a:p>
          <a:p>
            <a:pPr marL="514350" lvl="1" indent="-171450">
              <a:spcBef>
                <a:spcPts val="750"/>
              </a:spcBef>
              <a:buFont typeface="Arial" panose="020B0604020202020204" pitchFamily="34" charset="0"/>
              <a:buChar char="•"/>
              <a:defRPr/>
            </a:pPr>
            <a:r>
              <a:rPr lang="fr-FR" sz="1800" b="0" dirty="0">
                <a:solidFill>
                  <a:srgbClr val="000000"/>
                </a:solidFill>
                <a:latin typeface="Aptos" panose="02110004020202020204"/>
                <a:ea typeface="Times New Roman" panose="02020603050405020304" pitchFamily="18" charset="0"/>
              </a:rPr>
              <a:t>spécificité de 89,9 %</a:t>
            </a:r>
          </a:p>
          <a:p>
            <a:pPr>
              <a:defRPr/>
            </a:pPr>
            <a:r>
              <a:rPr lang="fr-FR" sz="750" b="0" dirty="0">
                <a:solidFill>
                  <a:srgbClr val="212121"/>
                </a:solidFill>
                <a:highlight>
                  <a:srgbClr val="F6F6F6"/>
                </a:highlight>
                <a:latin typeface="Trebuchet MS" panose="020B0703020202090204" pitchFamily="34" charset="0"/>
              </a:rPr>
              <a:t>BOUHASSIRA D, et al. </a:t>
            </a:r>
            <a:r>
              <a:rPr lang="fr-FR" sz="750" b="0" dirty="0" err="1">
                <a:solidFill>
                  <a:srgbClr val="212121"/>
                </a:solidFill>
                <a:highlight>
                  <a:srgbClr val="F6F6F6"/>
                </a:highlight>
                <a:latin typeface="Trebuchet MS" panose="020B0703020202090204" pitchFamily="34" charset="0"/>
              </a:rPr>
              <a:t>Comparison</a:t>
            </a:r>
            <a:r>
              <a:rPr lang="fr-FR" sz="750" b="0" dirty="0">
                <a:solidFill>
                  <a:srgbClr val="212121"/>
                </a:solidFill>
                <a:highlight>
                  <a:srgbClr val="F6F6F6"/>
                </a:highlight>
                <a:latin typeface="Trebuchet MS" panose="020B0703020202090204" pitchFamily="34" charset="0"/>
              </a:rPr>
              <a:t> of pain syndromes </a:t>
            </a:r>
            <a:r>
              <a:rPr lang="fr-FR" sz="750" b="0" dirty="0" err="1">
                <a:solidFill>
                  <a:srgbClr val="212121"/>
                </a:solidFill>
                <a:highlight>
                  <a:srgbClr val="F6F6F6"/>
                </a:highlight>
                <a:latin typeface="Trebuchet MS" panose="020B0703020202090204" pitchFamily="34" charset="0"/>
              </a:rPr>
              <a:t>associated</a:t>
            </a:r>
            <a:r>
              <a:rPr lang="fr-FR" sz="750" b="0" dirty="0">
                <a:solidFill>
                  <a:srgbClr val="212121"/>
                </a:solidFill>
                <a:highlight>
                  <a:srgbClr val="F6F6F6"/>
                </a:highlight>
                <a:latin typeface="Trebuchet MS" panose="020B0703020202090204" pitchFamily="34" charset="0"/>
              </a:rPr>
              <a:t> </a:t>
            </a:r>
            <a:r>
              <a:rPr lang="fr-FR" sz="750" b="0" dirty="0" err="1">
                <a:solidFill>
                  <a:srgbClr val="212121"/>
                </a:solidFill>
                <a:highlight>
                  <a:srgbClr val="F6F6F6"/>
                </a:highlight>
                <a:latin typeface="Trebuchet MS" panose="020B0703020202090204" pitchFamily="34" charset="0"/>
              </a:rPr>
              <a:t>with</a:t>
            </a:r>
            <a:r>
              <a:rPr lang="fr-FR" sz="750" b="0" dirty="0">
                <a:solidFill>
                  <a:srgbClr val="212121"/>
                </a:solidFill>
                <a:highlight>
                  <a:srgbClr val="F6F6F6"/>
                </a:highlight>
                <a:latin typeface="Trebuchet MS" panose="020B0703020202090204" pitchFamily="34" charset="0"/>
              </a:rPr>
              <a:t> </a:t>
            </a:r>
            <a:r>
              <a:rPr lang="fr-FR" sz="750" b="0" dirty="0" err="1">
                <a:solidFill>
                  <a:srgbClr val="212121"/>
                </a:solidFill>
                <a:highlight>
                  <a:srgbClr val="F6F6F6"/>
                </a:highlight>
                <a:latin typeface="Trebuchet MS" panose="020B0703020202090204" pitchFamily="34" charset="0"/>
              </a:rPr>
              <a:t>nervous</a:t>
            </a:r>
            <a:r>
              <a:rPr lang="fr-FR" sz="750" b="0" dirty="0">
                <a:solidFill>
                  <a:srgbClr val="212121"/>
                </a:solidFill>
                <a:highlight>
                  <a:srgbClr val="F6F6F6"/>
                </a:highlight>
                <a:latin typeface="Trebuchet MS" panose="020B0703020202090204" pitchFamily="34" charset="0"/>
              </a:rPr>
              <a:t> or </a:t>
            </a:r>
            <a:r>
              <a:rPr lang="fr-FR" sz="750" b="0" dirty="0" err="1">
                <a:solidFill>
                  <a:srgbClr val="212121"/>
                </a:solidFill>
                <a:highlight>
                  <a:srgbClr val="F6F6F6"/>
                </a:highlight>
                <a:latin typeface="Trebuchet MS" panose="020B0703020202090204" pitchFamily="34" charset="0"/>
              </a:rPr>
              <a:t>somatic</a:t>
            </a:r>
            <a:r>
              <a:rPr lang="fr-FR" sz="750" b="0" dirty="0">
                <a:solidFill>
                  <a:srgbClr val="212121"/>
                </a:solidFill>
                <a:highlight>
                  <a:srgbClr val="F6F6F6"/>
                </a:highlight>
                <a:latin typeface="Trebuchet MS" panose="020B0703020202090204" pitchFamily="34" charset="0"/>
              </a:rPr>
              <a:t> </a:t>
            </a:r>
            <a:r>
              <a:rPr lang="fr-FR" sz="750" b="0" dirty="0" err="1">
                <a:solidFill>
                  <a:srgbClr val="212121"/>
                </a:solidFill>
                <a:highlight>
                  <a:srgbClr val="F6F6F6"/>
                </a:highlight>
                <a:latin typeface="Trebuchet MS" panose="020B0703020202090204" pitchFamily="34" charset="0"/>
              </a:rPr>
              <a:t>lesions</a:t>
            </a:r>
            <a:r>
              <a:rPr lang="fr-FR" sz="750" b="0" dirty="0">
                <a:solidFill>
                  <a:srgbClr val="212121"/>
                </a:solidFill>
                <a:highlight>
                  <a:srgbClr val="F6F6F6"/>
                </a:highlight>
                <a:latin typeface="Trebuchet MS" panose="020B0703020202090204" pitchFamily="34" charset="0"/>
              </a:rPr>
              <a:t> and </a:t>
            </a:r>
            <a:r>
              <a:rPr lang="fr-FR" sz="750" b="0" dirty="0" err="1">
                <a:solidFill>
                  <a:srgbClr val="212121"/>
                </a:solidFill>
                <a:highlight>
                  <a:srgbClr val="F6F6F6"/>
                </a:highlight>
                <a:latin typeface="Trebuchet MS" panose="020B0703020202090204" pitchFamily="34" charset="0"/>
              </a:rPr>
              <a:t>development</a:t>
            </a:r>
            <a:r>
              <a:rPr lang="fr-FR" sz="750" b="0" dirty="0">
                <a:solidFill>
                  <a:srgbClr val="212121"/>
                </a:solidFill>
                <a:highlight>
                  <a:srgbClr val="F6F6F6"/>
                </a:highlight>
                <a:latin typeface="Trebuchet MS" panose="020B0703020202090204" pitchFamily="34" charset="0"/>
              </a:rPr>
              <a:t> of a new </a:t>
            </a:r>
            <a:r>
              <a:rPr lang="fr-FR" sz="750" b="0" dirty="0" err="1">
                <a:solidFill>
                  <a:srgbClr val="212121"/>
                </a:solidFill>
                <a:highlight>
                  <a:srgbClr val="F6F6F6"/>
                </a:highlight>
                <a:latin typeface="Trebuchet MS" panose="020B0703020202090204" pitchFamily="34" charset="0"/>
              </a:rPr>
              <a:t>neuropathic</a:t>
            </a:r>
            <a:r>
              <a:rPr lang="fr-FR" sz="750" b="0" dirty="0">
                <a:solidFill>
                  <a:srgbClr val="212121"/>
                </a:solidFill>
                <a:highlight>
                  <a:srgbClr val="F6F6F6"/>
                </a:highlight>
                <a:latin typeface="Trebuchet MS" panose="020B0703020202090204" pitchFamily="34" charset="0"/>
              </a:rPr>
              <a:t> pain diagnostic questionnaire (DN4). Pain 2005</a:t>
            </a:r>
          </a:p>
          <a:p>
            <a:pPr>
              <a:defRPr/>
            </a:pPr>
            <a:endParaRPr lang="fr-FR" b="0" dirty="0">
              <a:solidFill>
                <a:srgbClr val="000000"/>
              </a:solidFill>
              <a:latin typeface="Aptos" panose="02110004020202020204"/>
              <a:ea typeface="Times New Roman" panose="02020603050405020304" pitchFamily="18" charset="0"/>
            </a:endParaRPr>
          </a:p>
          <a:p>
            <a:pPr>
              <a:defRPr/>
            </a:pPr>
            <a:r>
              <a:rPr lang="fr-FR" sz="2100" dirty="0">
                <a:solidFill>
                  <a:srgbClr val="000000"/>
                </a:solidFill>
                <a:latin typeface="Aptos" panose="02110004020202020204"/>
                <a:ea typeface="Times New Roman" panose="02020603050405020304" pitchFamily="18" charset="0"/>
              </a:rPr>
              <a:t>NPSI</a:t>
            </a:r>
          </a:p>
          <a:p>
            <a:pPr marL="600075" lvl="1" indent="-257175">
              <a:buFont typeface="Arial" panose="020B0604020202020204" pitchFamily="34" charset="0"/>
              <a:buChar char="•"/>
              <a:defRPr/>
            </a:pPr>
            <a:r>
              <a:rPr lang="fr-FR" b="0" dirty="0">
                <a:solidFill>
                  <a:srgbClr val="000000"/>
                </a:solidFill>
                <a:latin typeface="Aptos" panose="02110004020202020204"/>
              </a:rPr>
              <a:t>NPSI&gt;4 corrélé à altérations EMG</a:t>
            </a:r>
          </a:p>
          <a:p>
            <a:pPr>
              <a:defRPr/>
            </a:pPr>
            <a:r>
              <a:rPr lang="fr-FR" sz="750" b="0" dirty="0">
                <a:solidFill>
                  <a:srgbClr val="212121"/>
                </a:solidFill>
                <a:highlight>
                  <a:srgbClr val="F6F6F6"/>
                </a:highlight>
                <a:latin typeface="Trebuchet MS" panose="020B0703020202090204" pitchFamily="34" charset="0"/>
              </a:rPr>
              <a:t>TURMEL N et al. Use of a </a:t>
            </a:r>
            <a:r>
              <a:rPr lang="fr-FR" sz="750" b="0" dirty="0" err="1">
                <a:solidFill>
                  <a:srgbClr val="212121"/>
                </a:solidFill>
                <a:highlight>
                  <a:srgbClr val="F6F6F6"/>
                </a:highlight>
                <a:latin typeface="Trebuchet MS" panose="020B0703020202090204" pitchFamily="34" charset="0"/>
              </a:rPr>
              <a:t>specific</a:t>
            </a:r>
            <a:r>
              <a:rPr lang="fr-FR" sz="750" b="0" dirty="0">
                <a:solidFill>
                  <a:srgbClr val="212121"/>
                </a:solidFill>
                <a:highlight>
                  <a:srgbClr val="F6F6F6"/>
                </a:highlight>
                <a:latin typeface="Trebuchet MS" panose="020B0703020202090204" pitchFamily="34" charset="0"/>
              </a:rPr>
              <a:t> questionnaire and </a:t>
            </a:r>
            <a:r>
              <a:rPr lang="fr-FR" sz="750" b="0" dirty="0" err="1">
                <a:solidFill>
                  <a:srgbClr val="212121"/>
                </a:solidFill>
                <a:highlight>
                  <a:srgbClr val="F6F6F6"/>
                </a:highlight>
                <a:latin typeface="Trebuchet MS" panose="020B0703020202090204" pitchFamily="34" charset="0"/>
              </a:rPr>
              <a:t>perineal</a:t>
            </a:r>
            <a:r>
              <a:rPr lang="fr-FR" sz="750" b="0" dirty="0">
                <a:solidFill>
                  <a:srgbClr val="212121"/>
                </a:solidFill>
                <a:highlight>
                  <a:srgbClr val="F6F6F6"/>
                </a:highlight>
                <a:latin typeface="Trebuchet MS" panose="020B0703020202090204" pitchFamily="34" charset="0"/>
              </a:rPr>
              <a:t> </a:t>
            </a:r>
            <a:r>
              <a:rPr lang="fr-FR" sz="750" b="0" dirty="0" err="1">
                <a:solidFill>
                  <a:srgbClr val="212121"/>
                </a:solidFill>
                <a:highlight>
                  <a:srgbClr val="F6F6F6"/>
                </a:highlight>
                <a:latin typeface="Trebuchet MS" panose="020B0703020202090204" pitchFamily="34" charset="0"/>
              </a:rPr>
              <a:t>electromyography</a:t>
            </a:r>
            <a:r>
              <a:rPr lang="fr-FR" sz="750" b="0" dirty="0">
                <a:solidFill>
                  <a:srgbClr val="212121"/>
                </a:solidFill>
                <a:highlight>
                  <a:srgbClr val="F6F6F6"/>
                </a:highlight>
                <a:latin typeface="Trebuchet MS" panose="020B0703020202090204" pitchFamily="34" charset="0"/>
              </a:rPr>
              <a:t> to </a:t>
            </a:r>
            <a:r>
              <a:rPr lang="fr-FR" sz="750" b="0" dirty="0" err="1">
                <a:solidFill>
                  <a:srgbClr val="212121"/>
                </a:solidFill>
                <a:highlight>
                  <a:srgbClr val="F6F6F6"/>
                </a:highlight>
                <a:latin typeface="Trebuchet MS" panose="020B0703020202090204" pitchFamily="34" charset="0"/>
              </a:rPr>
              <a:t>assess</a:t>
            </a:r>
            <a:r>
              <a:rPr lang="fr-FR" sz="750" b="0" dirty="0">
                <a:solidFill>
                  <a:srgbClr val="212121"/>
                </a:solidFill>
                <a:highlight>
                  <a:srgbClr val="F6F6F6"/>
                </a:highlight>
                <a:latin typeface="Trebuchet MS" panose="020B0703020202090204" pitchFamily="34" charset="0"/>
              </a:rPr>
              <a:t> </a:t>
            </a:r>
            <a:r>
              <a:rPr lang="fr-FR" sz="750" b="0" dirty="0" err="1">
                <a:solidFill>
                  <a:srgbClr val="212121"/>
                </a:solidFill>
                <a:highlight>
                  <a:srgbClr val="F6F6F6"/>
                </a:highlight>
                <a:latin typeface="Trebuchet MS" panose="020B0703020202090204" pitchFamily="34" charset="0"/>
              </a:rPr>
              <a:t>neuropathic</a:t>
            </a:r>
            <a:r>
              <a:rPr lang="fr-FR" sz="750" b="0" dirty="0">
                <a:solidFill>
                  <a:srgbClr val="212121"/>
                </a:solidFill>
                <a:highlight>
                  <a:srgbClr val="F6F6F6"/>
                </a:highlight>
                <a:latin typeface="Trebuchet MS" panose="020B0703020202090204" pitchFamily="34" charset="0"/>
              </a:rPr>
              <a:t> pain </a:t>
            </a:r>
            <a:r>
              <a:rPr lang="fr-FR" sz="750" b="0" dirty="0" err="1">
                <a:solidFill>
                  <a:srgbClr val="212121"/>
                </a:solidFill>
                <a:highlight>
                  <a:srgbClr val="F6F6F6"/>
                </a:highlight>
                <a:latin typeface="Trebuchet MS" panose="020B0703020202090204" pitchFamily="34" charset="0"/>
              </a:rPr>
              <a:t>after</a:t>
            </a:r>
            <a:r>
              <a:rPr lang="fr-FR" sz="750" b="0" dirty="0">
                <a:solidFill>
                  <a:srgbClr val="212121"/>
                </a:solidFill>
                <a:highlight>
                  <a:srgbClr val="F6F6F6"/>
                </a:highlight>
                <a:latin typeface="Trebuchet MS" panose="020B0703020202090204" pitchFamily="34" charset="0"/>
              </a:rPr>
              <a:t> radical </a:t>
            </a:r>
            <a:r>
              <a:rPr lang="fr-FR" sz="750" b="0" dirty="0" err="1">
                <a:solidFill>
                  <a:srgbClr val="212121"/>
                </a:solidFill>
                <a:highlight>
                  <a:srgbClr val="F6F6F6"/>
                </a:highlight>
                <a:latin typeface="Trebuchet MS" panose="020B0703020202090204" pitchFamily="34" charset="0"/>
              </a:rPr>
              <a:t>retropubic</a:t>
            </a:r>
            <a:r>
              <a:rPr lang="fr-FR" sz="750" b="0" dirty="0">
                <a:solidFill>
                  <a:srgbClr val="212121"/>
                </a:solidFill>
                <a:highlight>
                  <a:srgbClr val="F6F6F6"/>
                </a:highlight>
                <a:latin typeface="Trebuchet MS" panose="020B0703020202090204" pitchFamily="34" charset="0"/>
              </a:rPr>
              <a:t> </a:t>
            </a:r>
            <a:r>
              <a:rPr lang="fr-FR" sz="750" b="0" dirty="0" err="1">
                <a:solidFill>
                  <a:srgbClr val="212121"/>
                </a:solidFill>
                <a:highlight>
                  <a:srgbClr val="F6F6F6"/>
                </a:highlight>
                <a:latin typeface="Trebuchet MS" panose="020B0703020202090204" pitchFamily="34" charset="0"/>
              </a:rPr>
              <a:t>prostatectomy</a:t>
            </a:r>
            <a:r>
              <a:rPr lang="fr-FR" sz="750" b="0" dirty="0">
                <a:solidFill>
                  <a:srgbClr val="212121"/>
                </a:solidFill>
                <a:highlight>
                  <a:srgbClr val="F6F6F6"/>
                </a:highlight>
                <a:latin typeface="Trebuchet MS" panose="020B0703020202090204" pitchFamily="34" charset="0"/>
              </a:rPr>
              <a:t>. Asian J </a:t>
            </a:r>
            <a:r>
              <a:rPr lang="fr-FR" sz="750" b="0" dirty="0" err="1">
                <a:solidFill>
                  <a:srgbClr val="212121"/>
                </a:solidFill>
                <a:highlight>
                  <a:srgbClr val="F6F6F6"/>
                </a:highlight>
                <a:latin typeface="Trebuchet MS" panose="020B0703020202090204" pitchFamily="34" charset="0"/>
              </a:rPr>
              <a:t>Urol</a:t>
            </a:r>
            <a:r>
              <a:rPr lang="fr-FR" sz="750" b="0" dirty="0">
                <a:solidFill>
                  <a:srgbClr val="212121"/>
                </a:solidFill>
                <a:highlight>
                  <a:srgbClr val="F6F6F6"/>
                </a:highlight>
                <a:latin typeface="Trebuchet MS" panose="020B0703020202090204" pitchFamily="34" charset="0"/>
              </a:rPr>
              <a:t> 2019</a:t>
            </a:r>
          </a:p>
          <a:p>
            <a:pPr lvl="1">
              <a:spcBef>
                <a:spcPts val="750"/>
              </a:spcBef>
              <a:defRPr/>
            </a:pPr>
            <a:endParaRPr lang="fr-FR" sz="1800" b="0" dirty="0">
              <a:solidFill>
                <a:srgbClr val="212121"/>
              </a:solidFill>
              <a:highlight>
                <a:srgbClr val="F6F6F6"/>
              </a:highlight>
              <a:latin typeface="Aptos" panose="02110004020202020204"/>
            </a:endParaRPr>
          </a:p>
        </p:txBody>
      </p:sp>
      <p:sp>
        <p:nvSpPr>
          <p:cNvPr id="6" name="Espace réservé du contenu 5">
            <a:extLst>
              <a:ext uri="{FF2B5EF4-FFF2-40B4-BE49-F238E27FC236}">
                <a16:creationId xmlns:a16="http://schemas.microsoft.com/office/drawing/2014/main" id="{A8FBA700-C177-FB00-D7D7-5C455637F75B}"/>
              </a:ext>
            </a:extLst>
          </p:cNvPr>
          <p:cNvSpPr>
            <a:spLocks noGrp="1"/>
          </p:cNvSpPr>
          <p:nvPr>
            <p:ph sz="half" idx="2"/>
          </p:nvPr>
        </p:nvSpPr>
        <p:spPr>
          <a:xfrm>
            <a:off x="629841" y="4001333"/>
            <a:ext cx="3868340" cy="994173"/>
          </a:xfrm>
        </p:spPr>
        <p:txBody>
          <a:bodyPr>
            <a:normAutofit lnSpcReduction="10000"/>
          </a:bodyPr>
          <a:lstStyle/>
          <a:p>
            <a:pPr marL="0" indent="0" algn="just">
              <a:buNone/>
            </a:pPr>
            <a:r>
              <a:rPr lang="fr-FR" sz="1350" i="1" dirty="0">
                <a:solidFill>
                  <a:schemeClr val="accent2"/>
                </a:solidFill>
                <a:ea typeface="Times New Roman" panose="02020603050405020304" pitchFamily="18" charset="0"/>
              </a:rPr>
              <a:t>« En cas de DPO après chirurgie du prolapsus il est recommandé de rechercher systématiquement des arguments pour une douleur neuropathique avec le questionnaire DN4. »</a:t>
            </a:r>
          </a:p>
        </p:txBody>
      </p:sp>
      <p:pic>
        <p:nvPicPr>
          <p:cNvPr id="39" name="Image 38">
            <a:extLst>
              <a:ext uri="{FF2B5EF4-FFF2-40B4-BE49-F238E27FC236}">
                <a16:creationId xmlns:a16="http://schemas.microsoft.com/office/drawing/2014/main" id="{7B267A2A-94FD-ACBF-CED0-8B018FA88DCB}"/>
              </a:ext>
            </a:extLst>
          </p:cNvPr>
          <p:cNvPicPr>
            <a:picLocks noChangeAspect="1"/>
          </p:cNvPicPr>
          <p:nvPr/>
        </p:nvPicPr>
        <p:blipFill>
          <a:blip r:embed="rId2"/>
          <a:stretch>
            <a:fillRect/>
          </a:stretch>
        </p:blipFill>
        <p:spPr>
          <a:xfrm>
            <a:off x="4645820" y="685800"/>
            <a:ext cx="4400286" cy="3468250"/>
          </a:xfrm>
          <a:prstGeom prst="rect">
            <a:avLst/>
          </a:prstGeom>
        </p:spPr>
      </p:pic>
      <p:sp>
        <p:nvSpPr>
          <p:cNvPr id="46" name="ZoneTexte 45">
            <a:extLst>
              <a:ext uri="{FF2B5EF4-FFF2-40B4-BE49-F238E27FC236}">
                <a16:creationId xmlns:a16="http://schemas.microsoft.com/office/drawing/2014/main" id="{1009FAE1-16C6-087E-388D-F8F8A51C3769}"/>
              </a:ext>
            </a:extLst>
          </p:cNvPr>
          <p:cNvSpPr txBox="1"/>
          <p:nvPr/>
        </p:nvSpPr>
        <p:spPr>
          <a:xfrm>
            <a:off x="4645821" y="4328161"/>
            <a:ext cx="4261960" cy="381899"/>
          </a:xfrm>
          <a:prstGeom prst="rect">
            <a:avLst/>
          </a:prstGeom>
          <a:noFill/>
        </p:spPr>
        <p:txBody>
          <a:bodyPr wrap="square" rtlCol="0">
            <a:spAutoFit/>
          </a:bodyPr>
          <a:lstStyle/>
          <a:p>
            <a:pPr defTabSz="685800">
              <a:lnSpc>
                <a:spcPct val="90000"/>
              </a:lnSpc>
              <a:spcBef>
                <a:spcPts val="750"/>
              </a:spcBef>
              <a:defRPr/>
            </a:pPr>
            <a:endParaRPr lang="fr-FR" sz="675" dirty="0">
              <a:solidFill>
                <a:srgbClr val="212121"/>
              </a:solidFill>
              <a:highlight>
                <a:srgbClr val="F6F6F6"/>
              </a:highlight>
              <a:latin typeface="Trebuchet MS" panose="020B0703020202090204" pitchFamily="34" charset="0"/>
            </a:endParaRPr>
          </a:p>
          <a:p>
            <a:pPr defTabSz="685800">
              <a:lnSpc>
                <a:spcPct val="90000"/>
              </a:lnSpc>
              <a:spcBef>
                <a:spcPts val="750"/>
              </a:spcBef>
              <a:defRPr/>
            </a:pPr>
            <a:endParaRPr lang="fr-FR" sz="675" dirty="0">
              <a:solidFill>
                <a:srgbClr val="212121"/>
              </a:solidFill>
              <a:highlight>
                <a:srgbClr val="F6F6F6"/>
              </a:highlight>
              <a:latin typeface="Trebuchet MS" panose="020B0703020202090204" pitchFamily="34" charset="0"/>
            </a:endParaRPr>
          </a:p>
        </p:txBody>
      </p:sp>
    </p:spTree>
    <p:extLst>
      <p:ext uri="{BB962C8B-B14F-4D97-AF65-F5344CB8AC3E}">
        <p14:creationId xmlns:p14="http://schemas.microsoft.com/office/powerpoint/2010/main" val="3846077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1DF0FB-4C5C-1A8E-0C61-708DE3163CBC}"/>
              </a:ext>
            </a:extLst>
          </p:cNvPr>
          <p:cNvSpPr>
            <a:spLocks noGrp="1"/>
          </p:cNvSpPr>
          <p:nvPr>
            <p:ph type="title"/>
          </p:nvPr>
        </p:nvSpPr>
        <p:spPr/>
        <p:txBody>
          <a:bodyPr/>
          <a:lstStyle/>
          <a:p>
            <a:r>
              <a:rPr lang="fr-FR" b="1" dirty="0">
                <a:solidFill>
                  <a:schemeClr val="accent1"/>
                </a:solidFill>
              </a:rPr>
              <a:t>Douleurs neuropathiques </a:t>
            </a:r>
          </a:p>
        </p:txBody>
      </p:sp>
      <p:sp>
        <p:nvSpPr>
          <p:cNvPr id="3" name="Espace réservé du contenu 2">
            <a:extLst>
              <a:ext uri="{FF2B5EF4-FFF2-40B4-BE49-F238E27FC236}">
                <a16:creationId xmlns:a16="http://schemas.microsoft.com/office/drawing/2014/main" id="{7531F2C1-7836-A68D-2694-99563442530E}"/>
              </a:ext>
            </a:extLst>
          </p:cNvPr>
          <p:cNvSpPr>
            <a:spLocks noGrp="1"/>
          </p:cNvSpPr>
          <p:nvPr>
            <p:ph idx="1"/>
          </p:nvPr>
        </p:nvSpPr>
        <p:spPr>
          <a:xfrm>
            <a:off x="628650" y="1404090"/>
            <a:ext cx="7886700" cy="3263504"/>
          </a:xfrm>
        </p:spPr>
        <p:txBody>
          <a:bodyPr>
            <a:normAutofit/>
          </a:bodyPr>
          <a:lstStyle/>
          <a:p>
            <a:r>
              <a:rPr lang="fr-FR" sz="1950" dirty="0"/>
              <a:t>Complications douloureuses différentes selon la technique chirurgicale :</a:t>
            </a:r>
          </a:p>
          <a:p>
            <a:pPr marL="557213" lvl="1" indent="-214313"/>
            <a:r>
              <a:rPr lang="fr-FR" dirty="0"/>
              <a:t>	</a:t>
            </a:r>
            <a:r>
              <a:rPr lang="fr-FR" sz="1725" dirty="0"/>
              <a:t>névralgies d’origine </a:t>
            </a:r>
            <a:r>
              <a:rPr lang="fr-FR" sz="1725" dirty="0" err="1"/>
              <a:t>throracolombaire</a:t>
            </a:r>
            <a:r>
              <a:rPr lang="fr-FR" sz="1725" dirty="0"/>
              <a:t> après </a:t>
            </a:r>
            <a:r>
              <a:rPr lang="fr-FR" sz="1725" dirty="0" err="1"/>
              <a:t>promontofixation</a:t>
            </a:r>
            <a:r>
              <a:rPr lang="fr-FR" sz="1200" dirty="0"/>
              <a:t> (voie d’abord)</a:t>
            </a:r>
            <a:r>
              <a:rPr lang="fr-FR" sz="1725" dirty="0"/>
              <a:t> </a:t>
            </a:r>
          </a:p>
          <a:p>
            <a:pPr marL="557213" lvl="1" indent="-214313"/>
            <a:r>
              <a:rPr lang="fr-FR" sz="1725" dirty="0"/>
              <a:t>	névralgies sciatiques ou pudendales après chirurgie vaginale autologue </a:t>
            </a:r>
          </a:p>
          <a:p>
            <a:pPr marL="557213" lvl="1" indent="-214313"/>
            <a:r>
              <a:rPr lang="fr-FR" sz="1725" dirty="0"/>
              <a:t>	névralgies sciatiques, pudendales et obturatrices après chirurgie vaginale prothétique</a:t>
            </a:r>
          </a:p>
          <a:p>
            <a:pPr marL="0" indent="0" algn="just">
              <a:buNone/>
            </a:pPr>
            <a:r>
              <a:rPr lang="fr-FR" sz="975" dirty="0">
                <a:solidFill>
                  <a:srgbClr val="212121"/>
                </a:solidFill>
                <a:highlight>
                  <a:srgbClr val="F6F6F6"/>
                </a:highlight>
              </a:rPr>
              <a:t>(</a:t>
            </a:r>
            <a:r>
              <a:rPr lang="fr-FR" sz="975" dirty="0" err="1">
                <a:solidFill>
                  <a:srgbClr val="212121"/>
                </a:solidFill>
                <a:highlight>
                  <a:srgbClr val="F6F6F6"/>
                </a:highlight>
              </a:rPr>
              <a:t>Possover</a:t>
            </a:r>
            <a:r>
              <a:rPr lang="fr-FR" sz="975" dirty="0">
                <a:solidFill>
                  <a:srgbClr val="212121"/>
                </a:solidFill>
                <a:highlight>
                  <a:srgbClr val="F6F6F6"/>
                </a:highlight>
              </a:rPr>
              <a:t> M, </a:t>
            </a:r>
            <a:r>
              <a:rPr lang="fr-FR" sz="975" dirty="0" err="1">
                <a:solidFill>
                  <a:srgbClr val="212121"/>
                </a:solidFill>
                <a:highlight>
                  <a:srgbClr val="F6F6F6"/>
                </a:highlight>
              </a:rPr>
              <a:t>Lemos</a:t>
            </a:r>
            <a:r>
              <a:rPr lang="fr-FR" sz="975" dirty="0">
                <a:solidFill>
                  <a:srgbClr val="212121"/>
                </a:solidFill>
                <a:highlight>
                  <a:srgbClr val="F6F6F6"/>
                </a:highlight>
              </a:rPr>
              <a:t> N. Risks, </a:t>
            </a:r>
            <a:r>
              <a:rPr lang="fr-FR" sz="975" dirty="0" err="1">
                <a:solidFill>
                  <a:srgbClr val="212121"/>
                </a:solidFill>
                <a:highlight>
                  <a:srgbClr val="F6F6F6"/>
                </a:highlight>
              </a:rPr>
              <a:t>symptoms</a:t>
            </a:r>
            <a:r>
              <a:rPr lang="fr-FR" sz="975" dirty="0">
                <a:solidFill>
                  <a:srgbClr val="212121"/>
                </a:solidFill>
                <a:highlight>
                  <a:srgbClr val="F6F6F6"/>
                </a:highlight>
              </a:rPr>
              <a:t>, and management </a:t>
            </a:r>
            <a:r>
              <a:rPr lang="fr-FR" sz="975" dirty="0" err="1">
                <a:solidFill>
                  <a:srgbClr val="212121"/>
                </a:solidFill>
                <a:highlight>
                  <a:srgbClr val="F6F6F6"/>
                </a:highlight>
              </a:rPr>
              <a:t>ofpelvic</a:t>
            </a:r>
            <a:r>
              <a:rPr lang="fr-FR" sz="975" dirty="0">
                <a:solidFill>
                  <a:srgbClr val="212121"/>
                </a:solidFill>
                <a:highlight>
                  <a:srgbClr val="F6F6F6"/>
                </a:highlight>
              </a:rPr>
              <a:t> nerve damage </a:t>
            </a:r>
            <a:r>
              <a:rPr lang="fr-FR" sz="975" dirty="0" err="1">
                <a:solidFill>
                  <a:srgbClr val="212121"/>
                </a:solidFill>
                <a:highlight>
                  <a:srgbClr val="F6F6F6"/>
                </a:highlight>
              </a:rPr>
              <a:t>secondary</a:t>
            </a:r>
            <a:r>
              <a:rPr lang="fr-FR" sz="975" dirty="0">
                <a:solidFill>
                  <a:srgbClr val="212121"/>
                </a:solidFill>
                <a:highlight>
                  <a:srgbClr val="F6F6F6"/>
                </a:highlight>
              </a:rPr>
              <a:t> to </a:t>
            </a:r>
            <a:r>
              <a:rPr lang="fr-FR" sz="975" dirty="0" err="1">
                <a:solidFill>
                  <a:srgbClr val="212121"/>
                </a:solidFill>
                <a:highlight>
                  <a:srgbClr val="F6F6F6"/>
                </a:highlight>
              </a:rPr>
              <a:t>surgery</a:t>
            </a:r>
            <a:r>
              <a:rPr lang="fr-FR" sz="975" dirty="0">
                <a:solidFill>
                  <a:srgbClr val="212121"/>
                </a:solidFill>
                <a:highlight>
                  <a:srgbClr val="F6F6F6"/>
                </a:highlight>
              </a:rPr>
              <a:t> for </a:t>
            </a:r>
            <a:r>
              <a:rPr lang="fr-FR" sz="975" dirty="0" err="1">
                <a:solidFill>
                  <a:srgbClr val="212121"/>
                </a:solidFill>
                <a:highlight>
                  <a:srgbClr val="F6F6F6"/>
                </a:highlight>
              </a:rPr>
              <a:t>pelvic</a:t>
            </a:r>
            <a:r>
              <a:rPr lang="fr-FR" sz="975" dirty="0">
                <a:solidFill>
                  <a:srgbClr val="212121"/>
                </a:solidFill>
                <a:highlight>
                  <a:srgbClr val="F6F6F6"/>
                </a:highlight>
              </a:rPr>
              <a:t> </a:t>
            </a:r>
            <a:r>
              <a:rPr lang="fr-FR" sz="975" dirty="0" err="1">
                <a:solidFill>
                  <a:srgbClr val="212121"/>
                </a:solidFill>
                <a:highlight>
                  <a:srgbClr val="F6F6F6"/>
                </a:highlight>
              </a:rPr>
              <a:t>organ</a:t>
            </a:r>
            <a:r>
              <a:rPr lang="fr-FR" sz="975" dirty="0">
                <a:solidFill>
                  <a:srgbClr val="212121"/>
                </a:solidFill>
                <a:highlight>
                  <a:srgbClr val="F6F6F6"/>
                </a:highlight>
              </a:rPr>
              <a:t> pro-lapse: a report of 95 cases. Int </a:t>
            </a:r>
            <a:r>
              <a:rPr lang="fr-FR" sz="975" dirty="0" err="1">
                <a:solidFill>
                  <a:srgbClr val="212121"/>
                </a:solidFill>
                <a:highlight>
                  <a:srgbClr val="F6F6F6"/>
                </a:highlight>
              </a:rPr>
              <a:t>Urogynecol</a:t>
            </a:r>
            <a:r>
              <a:rPr lang="fr-FR" sz="975" dirty="0">
                <a:solidFill>
                  <a:srgbClr val="212121"/>
                </a:solidFill>
                <a:highlight>
                  <a:srgbClr val="F6F6F6"/>
                </a:highlight>
              </a:rPr>
              <a:t> J 2011)</a:t>
            </a:r>
          </a:p>
          <a:p>
            <a:pPr marL="0" indent="0" algn="just">
              <a:buNone/>
            </a:pPr>
            <a:endParaRPr lang="fr-FR" sz="1350" dirty="0">
              <a:solidFill>
                <a:srgbClr val="000000"/>
              </a:solidFill>
              <a:highlight>
                <a:srgbClr val="FFFFFF"/>
              </a:highlight>
              <a:latin typeface="Arial" panose="020B0604020202020204" pitchFamily="34" charset="0"/>
              <a:ea typeface="Times New Roman" panose="02020603050405020304" pitchFamily="18" charset="0"/>
            </a:endParaRPr>
          </a:p>
          <a:p>
            <a:pPr marL="0" lvl="2" indent="0" algn="just">
              <a:spcBef>
                <a:spcPts val="750"/>
              </a:spcBef>
              <a:buNone/>
            </a:pPr>
            <a:endParaRPr lang="fr-FR" sz="1950" dirty="0">
              <a:solidFill>
                <a:srgbClr val="000000"/>
              </a:solidFill>
              <a:highlight>
                <a:srgbClr val="FFFFFF"/>
              </a:highlight>
            </a:endParaRPr>
          </a:p>
          <a:p>
            <a:pPr marL="171450" lvl="2" algn="just">
              <a:spcBef>
                <a:spcPts val="750"/>
              </a:spcBef>
            </a:pPr>
            <a:r>
              <a:rPr lang="fr-FR" sz="1950" dirty="0">
                <a:solidFill>
                  <a:srgbClr val="000000"/>
                </a:solidFill>
                <a:highlight>
                  <a:srgbClr val="FFFFFF"/>
                </a:highlight>
              </a:rPr>
              <a:t>Risque de décompensation d’un syndrome canalaire préexistant</a:t>
            </a:r>
            <a:endParaRPr lang="fr-FR" sz="825" dirty="0">
              <a:solidFill>
                <a:srgbClr val="212121"/>
              </a:solidFill>
              <a:highlight>
                <a:srgbClr val="F6F6F6"/>
              </a:highlight>
              <a:latin typeface="+mj-lt"/>
            </a:endParaRPr>
          </a:p>
          <a:p>
            <a:pPr marL="0" lvl="2" indent="0">
              <a:spcBef>
                <a:spcPts val="750"/>
              </a:spcBef>
              <a:buNone/>
            </a:pPr>
            <a:endParaRPr lang="fr-FR" sz="825" dirty="0">
              <a:solidFill>
                <a:srgbClr val="212121"/>
              </a:solidFill>
              <a:highlight>
                <a:srgbClr val="F6F6F6"/>
              </a:highlight>
              <a:latin typeface="+mj-lt"/>
            </a:endParaRPr>
          </a:p>
          <a:p>
            <a:pPr marL="0" lvl="2" indent="0">
              <a:spcBef>
                <a:spcPts val="750"/>
              </a:spcBef>
              <a:buNone/>
            </a:pPr>
            <a:endParaRPr lang="fr-FR" sz="825" dirty="0">
              <a:solidFill>
                <a:srgbClr val="212121"/>
              </a:solidFill>
              <a:highlight>
                <a:srgbClr val="F6F6F6"/>
              </a:highlight>
              <a:latin typeface="+mj-lt"/>
            </a:endParaRPr>
          </a:p>
          <a:p>
            <a:pPr lvl="1" algn="just"/>
            <a:endParaRPr lang="fr-FR" sz="1050" dirty="0">
              <a:latin typeface="Times New Roman" panose="02020603050405020304" pitchFamily="18" charset="0"/>
              <a:ea typeface="Times New Roman" panose="02020603050405020304" pitchFamily="18" charset="0"/>
            </a:endParaRPr>
          </a:p>
          <a:p>
            <a:pPr marL="0" indent="0">
              <a:buNone/>
            </a:pPr>
            <a:endParaRPr lang="fr-FR" dirty="0"/>
          </a:p>
        </p:txBody>
      </p:sp>
    </p:spTree>
    <p:extLst>
      <p:ext uri="{BB962C8B-B14F-4D97-AF65-F5344CB8AC3E}">
        <p14:creationId xmlns:p14="http://schemas.microsoft.com/office/powerpoint/2010/main" val="22094829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7C0826-70B4-81EC-1FD8-20235EACB864}"/>
              </a:ext>
            </a:extLst>
          </p:cNvPr>
          <p:cNvSpPr>
            <a:spLocks noGrp="1"/>
          </p:cNvSpPr>
          <p:nvPr>
            <p:ph type="title"/>
          </p:nvPr>
        </p:nvSpPr>
        <p:spPr/>
        <p:txBody>
          <a:bodyPr/>
          <a:lstStyle/>
          <a:p>
            <a:r>
              <a:rPr lang="fr-FR" b="1" dirty="0">
                <a:solidFill>
                  <a:schemeClr val="accent1"/>
                </a:solidFill>
              </a:rPr>
              <a:t>Névralgies pudendales</a:t>
            </a:r>
          </a:p>
        </p:txBody>
      </p:sp>
      <p:sp>
        <p:nvSpPr>
          <p:cNvPr id="3" name="Espace réservé du contenu 2">
            <a:extLst>
              <a:ext uri="{FF2B5EF4-FFF2-40B4-BE49-F238E27FC236}">
                <a16:creationId xmlns:a16="http://schemas.microsoft.com/office/drawing/2014/main" id="{A668AF6F-DE67-3D2A-A25B-DE5A9455435A}"/>
              </a:ext>
            </a:extLst>
          </p:cNvPr>
          <p:cNvSpPr>
            <a:spLocks noGrp="1"/>
          </p:cNvSpPr>
          <p:nvPr>
            <p:ph idx="1"/>
          </p:nvPr>
        </p:nvSpPr>
        <p:spPr>
          <a:xfrm>
            <a:off x="628650" y="1369219"/>
            <a:ext cx="3616365" cy="2085824"/>
          </a:xfrm>
        </p:spPr>
        <p:txBody>
          <a:bodyPr>
            <a:normAutofit fontScale="92500"/>
          </a:bodyPr>
          <a:lstStyle/>
          <a:p>
            <a:r>
              <a:rPr lang="fr-FR" dirty="0"/>
              <a:t>Risque de la </a:t>
            </a:r>
            <a:r>
              <a:rPr lang="fr-FR" dirty="0" err="1"/>
              <a:t>spinofixation</a:t>
            </a:r>
            <a:endParaRPr lang="fr-FR" dirty="0"/>
          </a:p>
          <a:p>
            <a:r>
              <a:rPr lang="fr-FR" dirty="0"/>
              <a:t>Mécanisme de lésion directe </a:t>
            </a:r>
            <a:r>
              <a:rPr lang="fr-FR" sz="1425" dirty="0"/>
              <a:t>(soit par positionnement trop latéral soit par variation anatomique =5%)</a:t>
            </a:r>
          </a:p>
          <a:p>
            <a:r>
              <a:rPr lang="fr-FR" dirty="0"/>
              <a:t>Dès le réveil</a:t>
            </a:r>
          </a:p>
          <a:p>
            <a:r>
              <a:rPr lang="fr-FR" dirty="0"/>
              <a:t>Possibles déficits sensitifs et moteurs associés </a:t>
            </a:r>
          </a:p>
          <a:p>
            <a:endParaRPr lang="fr-FR" dirty="0"/>
          </a:p>
          <a:p>
            <a:pPr marL="0" indent="0">
              <a:buNone/>
            </a:pPr>
            <a:endParaRPr lang="fr-FR" dirty="0"/>
          </a:p>
        </p:txBody>
      </p:sp>
      <p:pic>
        <p:nvPicPr>
          <p:cNvPr id="5" name="Picture 2" descr="Conseils pour votre névralgie pudendale">
            <a:extLst>
              <a:ext uri="{FF2B5EF4-FFF2-40B4-BE49-F238E27FC236}">
                <a16:creationId xmlns:a16="http://schemas.microsoft.com/office/drawing/2014/main" id="{9A42589F-1BAF-3497-FB5A-711AF5C222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357" r="12731" b="3"/>
          <a:stretch/>
        </p:blipFill>
        <p:spPr bwMode="auto">
          <a:xfrm>
            <a:off x="4383912" y="438783"/>
            <a:ext cx="4326038" cy="4164248"/>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a:extLst>
            <a:ext uri="{909E8E84-426E-40DD-AFC4-6F175D3DCCD1}">
              <a14:hiddenFill xmlns:a14="http://schemas.microsoft.com/office/drawing/2010/main">
                <a:solidFill>
                  <a:srgbClr val="FFFFFF"/>
                </a:solidFill>
              </a14:hiddenFill>
            </a:ext>
          </a:extLst>
        </p:spPr>
      </p:pic>
      <p:sp>
        <p:nvSpPr>
          <p:cNvPr id="6" name="Rectangle : coins arrondis 5">
            <a:extLst>
              <a:ext uri="{FF2B5EF4-FFF2-40B4-BE49-F238E27FC236}">
                <a16:creationId xmlns:a16="http://schemas.microsoft.com/office/drawing/2014/main" id="{FF453A2B-BC85-AFD2-B547-1081F3D25C2B}"/>
              </a:ext>
            </a:extLst>
          </p:cNvPr>
          <p:cNvSpPr/>
          <p:nvPr/>
        </p:nvSpPr>
        <p:spPr>
          <a:xfrm>
            <a:off x="4401274" y="1614669"/>
            <a:ext cx="364602" cy="321197"/>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prstClr val="white"/>
              </a:solidFill>
              <a:latin typeface="Aptos" panose="02110004020202020204"/>
            </a:endParaRPr>
          </a:p>
        </p:txBody>
      </p:sp>
      <p:sp>
        <p:nvSpPr>
          <p:cNvPr id="7" name="Rectangle : coins arrondis 6">
            <a:extLst>
              <a:ext uri="{FF2B5EF4-FFF2-40B4-BE49-F238E27FC236}">
                <a16:creationId xmlns:a16="http://schemas.microsoft.com/office/drawing/2014/main" id="{CAFDFB72-A1D5-F1DD-E602-0D883D609081}"/>
              </a:ext>
            </a:extLst>
          </p:cNvPr>
          <p:cNvSpPr/>
          <p:nvPr/>
        </p:nvSpPr>
        <p:spPr>
          <a:xfrm>
            <a:off x="4245014" y="2037069"/>
            <a:ext cx="590310" cy="321197"/>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prstClr val="white"/>
              </a:solidFill>
              <a:latin typeface="Aptos" panose="02110004020202020204"/>
            </a:endParaRPr>
          </a:p>
        </p:txBody>
      </p:sp>
      <p:sp>
        <p:nvSpPr>
          <p:cNvPr id="8" name="Rectangle : coins arrondis 7">
            <a:extLst>
              <a:ext uri="{FF2B5EF4-FFF2-40B4-BE49-F238E27FC236}">
                <a16:creationId xmlns:a16="http://schemas.microsoft.com/office/drawing/2014/main" id="{3AB428A1-B696-54DA-D9A7-20B489AD1DBF}"/>
              </a:ext>
            </a:extLst>
          </p:cNvPr>
          <p:cNvSpPr/>
          <p:nvPr/>
        </p:nvSpPr>
        <p:spPr>
          <a:xfrm>
            <a:off x="4299996" y="2479878"/>
            <a:ext cx="590310" cy="321197"/>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prstClr val="white"/>
              </a:solidFill>
              <a:latin typeface="Aptos" panose="02110004020202020204"/>
            </a:endParaRPr>
          </a:p>
        </p:txBody>
      </p:sp>
      <p:sp>
        <p:nvSpPr>
          <p:cNvPr id="9" name="Rectangle : coins arrondis 8">
            <a:extLst>
              <a:ext uri="{FF2B5EF4-FFF2-40B4-BE49-F238E27FC236}">
                <a16:creationId xmlns:a16="http://schemas.microsoft.com/office/drawing/2014/main" id="{92134C76-D61C-C0AC-1209-EB180625CE0F}"/>
              </a:ext>
            </a:extLst>
          </p:cNvPr>
          <p:cNvSpPr/>
          <p:nvPr/>
        </p:nvSpPr>
        <p:spPr>
          <a:xfrm>
            <a:off x="4337612" y="2912496"/>
            <a:ext cx="590310" cy="321197"/>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prstClr val="white"/>
              </a:solidFill>
              <a:latin typeface="Aptos" panose="02110004020202020204"/>
            </a:endParaRPr>
          </a:p>
        </p:txBody>
      </p:sp>
      <p:sp>
        <p:nvSpPr>
          <p:cNvPr id="10" name="Rectangle : coins arrondis 9">
            <a:extLst>
              <a:ext uri="{FF2B5EF4-FFF2-40B4-BE49-F238E27FC236}">
                <a16:creationId xmlns:a16="http://schemas.microsoft.com/office/drawing/2014/main" id="{8DB1CDF1-0A32-4943-FA01-24DFB02A2AE0}"/>
              </a:ext>
            </a:extLst>
          </p:cNvPr>
          <p:cNvSpPr/>
          <p:nvPr/>
        </p:nvSpPr>
        <p:spPr>
          <a:xfrm>
            <a:off x="8414795" y="4272476"/>
            <a:ext cx="590310" cy="321197"/>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prstClr val="white"/>
              </a:solidFill>
              <a:latin typeface="Aptos" panose="02110004020202020204"/>
            </a:endParaRPr>
          </a:p>
        </p:txBody>
      </p:sp>
      <p:sp>
        <p:nvSpPr>
          <p:cNvPr id="11" name="Rectangle : coins arrondis 10">
            <a:extLst>
              <a:ext uri="{FF2B5EF4-FFF2-40B4-BE49-F238E27FC236}">
                <a16:creationId xmlns:a16="http://schemas.microsoft.com/office/drawing/2014/main" id="{FF80D838-2B1F-011C-6A5D-88EF6C80673B}"/>
              </a:ext>
            </a:extLst>
          </p:cNvPr>
          <p:cNvSpPr/>
          <p:nvPr/>
        </p:nvSpPr>
        <p:spPr>
          <a:xfrm>
            <a:off x="8498710" y="1088864"/>
            <a:ext cx="590310" cy="321197"/>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prstClr val="white"/>
              </a:solidFill>
              <a:latin typeface="Aptos" panose="02110004020202020204"/>
            </a:endParaRPr>
          </a:p>
        </p:txBody>
      </p:sp>
      <p:sp>
        <p:nvSpPr>
          <p:cNvPr id="12" name="Rectangle : coins arrondis 11">
            <a:extLst>
              <a:ext uri="{FF2B5EF4-FFF2-40B4-BE49-F238E27FC236}">
                <a16:creationId xmlns:a16="http://schemas.microsoft.com/office/drawing/2014/main" id="{5C2744B0-927D-C88B-6CD8-3CC6653E727E}"/>
              </a:ext>
            </a:extLst>
          </p:cNvPr>
          <p:cNvSpPr/>
          <p:nvPr/>
        </p:nvSpPr>
        <p:spPr>
          <a:xfrm>
            <a:off x="8498710" y="3211843"/>
            <a:ext cx="590310" cy="321197"/>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prstClr val="white"/>
              </a:solidFill>
              <a:latin typeface="Aptos" panose="02110004020202020204"/>
            </a:endParaRPr>
          </a:p>
        </p:txBody>
      </p:sp>
      <p:sp>
        <p:nvSpPr>
          <p:cNvPr id="13" name="Rectangle : coins arrondis 12">
            <a:extLst>
              <a:ext uri="{FF2B5EF4-FFF2-40B4-BE49-F238E27FC236}">
                <a16:creationId xmlns:a16="http://schemas.microsoft.com/office/drawing/2014/main" id="{2B3B8CBE-7CF7-7FC0-ED7F-AC3FDC0CBACC}"/>
              </a:ext>
            </a:extLst>
          </p:cNvPr>
          <p:cNvSpPr/>
          <p:nvPr/>
        </p:nvSpPr>
        <p:spPr>
          <a:xfrm>
            <a:off x="8468327" y="3751957"/>
            <a:ext cx="590310" cy="321197"/>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fr-FR" sz="1350" dirty="0">
              <a:solidFill>
                <a:prstClr val="white"/>
              </a:solidFill>
              <a:latin typeface="Aptos" panose="02110004020202020204"/>
            </a:endParaRPr>
          </a:p>
        </p:txBody>
      </p:sp>
      <p:sp>
        <p:nvSpPr>
          <p:cNvPr id="14" name="ZoneTexte 13">
            <a:extLst>
              <a:ext uri="{FF2B5EF4-FFF2-40B4-BE49-F238E27FC236}">
                <a16:creationId xmlns:a16="http://schemas.microsoft.com/office/drawing/2014/main" id="{635EBCE8-4976-3D6C-DB5F-CD794143C3BD}"/>
              </a:ext>
            </a:extLst>
          </p:cNvPr>
          <p:cNvSpPr txBox="1"/>
          <p:nvPr/>
        </p:nvSpPr>
        <p:spPr>
          <a:xfrm>
            <a:off x="4163992" y="1551839"/>
            <a:ext cx="839165" cy="323165"/>
          </a:xfrm>
          <a:prstGeom prst="rect">
            <a:avLst/>
          </a:prstGeom>
          <a:noFill/>
        </p:spPr>
        <p:txBody>
          <a:bodyPr wrap="square" rtlCol="0">
            <a:spAutoFit/>
          </a:bodyPr>
          <a:lstStyle/>
          <a:p>
            <a:pPr defTabSz="685800"/>
            <a:r>
              <a:rPr lang="fr-FR" sz="750" dirty="0">
                <a:solidFill>
                  <a:prstClr val="black"/>
                </a:solidFill>
                <a:latin typeface="Aptos" panose="02110004020202020204"/>
              </a:rPr>
              <a:t>canal sous piriforme</a:t>
            </a:r>
          </a:p>
        </p:txBody>
      </p:sp>
      <p:sp>
        <p:nvSpPr>
          <p:cNvPr id="15" name="ZoneTexte 14">
            <a:extLst>
              <a:ext uri="{FF2B5EF4-FFF2-40B4-BE49-F238E27FC236}">
                <a16:creationId xmlns:a16="http://schemas.microsoft.com/office/drawing/2014/main" id="{389C6EC3-8B49-D0D5-5C36-7DEBE2EDE352}"/>
              </a:ext>
            </a:extLst>
          </p:cNvPr>
          <p:cNvSpPr txBox="1"/>
          <p:nvPr/>
        </p:nvSpPr>
        <p:spPr>
          <a:xfrm>
            <a:off x="4163268" y="2008471"/>
            <a:ext cx="801550" cy="323165"/>
          </a:xfrm>
          <a:prstGeom prst="rect">
            <a:avLst/>
          </a:prstGeom>
          <a:noFill/>
        </p:spPr>
        <p:txBody>
          <a:bodyPr wrap="square" rtlCol="0">
            <a:spAutoFit/>
          </a:bodyPr>
          <a:lstStyle/>
          <a:p>
            <a:pPr defTabSz="685800"/>
            <a:r>
              <a:rPr lang="fr-FR" sz="750" dirty="0">
                <a:solidFill>
                  <a:prstClr val="black"/>
                </a:solidFill>
                <a:latin typeface="Aptos" panose="02110004020202020204"/>
              </a:rPr>
              <a:t>épine sciatique</a:t>
            </a:r>
          </a:p>
        </p:txBody>
      </p:sp>
      <p:sp>
        <p:nvSpPr>
          <p:cNvPr id="16" name="ZoneTexte 15">
            <a:extLst>
              <a:ext uri="{FF2B5EF4-FFF2-40B4-BE49-F238E27FC236}">
                <a16:creationId xmlns:a16="http://schemas.microsoft.com/office/drawing/2014/main" id="{DE192B3F-C143-0492-A214-AC77A139CEDD}"/>
              </a:ext>
            </a:extLst>
          </p:cNvPr>
          <p:cNvSpPr txBox="1"/>
          <p:nvPr/>
        </p:nvSpPr>
        <p:spPr>
          <a:xfrm>
            <a:off x="4163267" y="2622604"/>
            <a:ext cx="938999" cy="323165"/>
          </a:xfrm>
          <a:prstGeom prst="rect">
            <a:avLst/>
          </a:prstGeom>
          <a:noFill/>
        </p:spPr>
        <p:txBody>
          <a:bodyPr wrap="square" rtlCol="0">
            <a:spAutoFit/>
          </a:bodyPr>
          <a:lstStyle/>
          <a:p>
            <a:pPr defTabSz="685800"/>
            <a:r>
              <a:rPr lang="fr-FR" sz="750" dirty="0">
                <a:solidFill>
                  <a:prstClr val="black"/>
                </a:solidFill>
                <a:latin typeface="Aptos" panose="02110004020202020204"/>
              </a:rPr>
              <a:t>muscle obturateur interne</a:t>
            </a:r>
          </a:p>
        </p:txBody>
      </p:sp>
      <p:sp>
        <p:nvSpPr>
          <p:cNvPr id="17" name="ZoneTexte 16">
            <a:extLst>
              <a:ext uri="{FF2B5EF4-FFF2-40B4-BE49-F238E27FC236}">
                <a16:creationId xmlns:a16="http://schemas.microsoft.com/office/drawing/2014/main" id="{3DD90202-A6A3-4082-AE21-234218828A43}"/>
              </a:ext>
            </a:extLst>
          </p:cNvPr>
          <p:cNvSpPr txBox="1"/>
          <p:nvPr/>
        </p:nvSpPr>
        <p:spPr>
          <a:xfrm>
            <a:off x="4163267" y="2955822"/>
            <a:ext cx="801550" cy="207749"/>
          </a:xfrm>
          <a:prstGeom prst="rect">
            <a:avLst/>
          </a:prstGeom>
          <a:noFill/>
        </p:spPr>
        <p:txBody>
          <a:bodyPr wrap="square" rtlCol="0">
            <a:spAutoFit/>
          </a:bodyPr>
          <a:lstStyle/>
          <a:p>
            <a:pPr defTabSz="685800"/>
            <a:r>
              <a:rPr lang="fr-FR" sz="750" dirty="0">
                <a:solidFill>
                  <a:prstClr val="black"/>
                </a:solidFill>
                <a:latin typeface="Aptos" panose="02110004020202020204"/>
              </a:rPr>
              <a:t>canal d’</a:t>
            </a:r>
            <a:r>
              <a:rPr lang="fr-FR" sz="750" dirty="0" err="1">
                <a:solidFill>
                  <a:prstClr val="black"/>
                </a:solidFill>
                <a:latin typeface="Aptos" panose="02110004020202020204"/>
              </a:rPr>
              <a:t>Alcock</a:t>
            </a:r>
            <a:endParaRPr lang="fr-FR" sz="750" dirty="0">
              <a:solidFill>
                <a:prstClr val="black"/>
              </a:solidFill>
              <a:latin typeface="Aptos" panose="02110004020202020204"/>
            </a:endParaRPr>
          </a:p>
        </p:txBody>
      </p:sp>
      <p:sp>
        <p:nvSpPr>
          <p:cNvPr id="18" name="ZoneTexte 17">
            <a:extLst>
              <a:ext uri="{FF2B5EF4-FFF2-40B4-BE49-F238E27FC236}">
                <a16:creationId xmlns:a16="http://schemas.microsoft.com/office/drawing/2014/main" id="{BBAF7E26-290B-E131-9C90-4C2EE62639D6}"/>
              </a:ext>
            </a:extLst>
          </p:cNvPr>
          <p:cNvSpPr txBox="1"/>
          <p:nvPr/>
        </p:nvSpPr>
        <p:spPr>
          <a:xfrm>
            <a:off x="8335217" y="4404104"/>
            <a:ext cx="801550" cy="323165"/>
          </a:xfrm>
          <a:prstGeom prst="rect">
            <a:avLst/>
          </a:prstGeom>
          <a:noFill/>
        </p:spPr>
        <p:txBody>
          <a:bodyPr wrap="square" rtlCol="0">
            <a:spAutoFit/>
          </a:bodyPr>
          <a:lstStyle/>
          <a:p>
            <a:pPr defTabSz="685800"/>
            <a:r>
              <a:rPr lang="fr-FR" sz="750" dirty="0">
                <a:solidFill>
                  <a:prstClr val="black"/>
                </a:solidFill>
                <a:latin typeface="Aptos" panose="02110004020202020204"/>
              </a:rPr>
              <a:t>ligament </a:t>
            </a:r>
            <a:r>
              <a:rPr lang="fr-FR" sz="750" dirty="0" err="1">
                <a:solidFill>
                  <a:prstClr val="black"/>
                </a:solidFill>
                <a:latin typeface="Aptos" panose="02110004020202020204"/>
              </a:rPr>
              <a:t>sacrotubéral</a:t>
            </a:r>
            <a:endParaRPr lang="fr-FR" sz="750" dirty="0">
              <a:solidFill>
                <a:prstClr val="black"/>
              </a:solidFill>
              <a:latin typeface="Aptos" panose="02110004020202020204"/>
            </a:endParaRPr>
          </a:p>
        </p:txBody>
      </p:sp>
      <p:sp>
        <p:nvSpPr>
          <p:cNvPr id="19" name="ZoneTexte 18">
            <a:extLst>
              <a:ext uri="{FF2B5EF4-FFF2-40B4-BE49-F238E27FC236}">
                <a16:creationId xmlns:a16="http://schemas.microsoft.com/office/drawing/2014/main" id="{CB6CF29D-F716-01A2-B5D8-1B1F68815766}"/>
              </a:ext>
            </a:extLst>
          </p:cNvPr>
          <p:cNvSpPr txBox="1"/>
          <p:nvPr/>
        </p:nvSpPr>
        <p:spPr>
          <a:xfrm>
            <a:off x="8335216" y="3232826"/>
            <a:ext cx="801550" cy="323165"/>
          </a:xfrm>
          <a:prstGeom prst="rect">
            <a:avLst/>
          </a:prstGeom>
          <a:noFill/>
        </p:spPr>
        <p:txBody>
          <a:bodyPr wrap="square" rtlCol="0">
            <a:spAutoFit/>
          </a:bodyPr>
          <a:lstStyle/>
          <a:p>
            <a:pPr defTabSz="685800"/>
            <a:r>
              <a:rPr lang="fr-FR" sz="750" dirty="0">
                <a:solidFill>
                  <a:prstClr val="black"/>
                </a:solidFill>
                <a:latin typeface="Aptos" panose="02110004020202020204"/>
              </a:rPr>
              <a:t>ligament </a:t>
            </a:r>
            <a:r>
              <a:rPr lang="fr-FR" sz="750" dirty="0" err="1">
                <a:solidFill>
                  <a:prstClr val="black"/>
                </a:solidFill>
                <a:latin typeface="Aptos" panose="02110004020202020204"/>
              </a:rPr>
              <a:t>sacroépineux</a:t>
            </a:r>
            <a:endParaRPr lang="fr-FR" sz="750" dirty="0">
              <a:solidFill>
                <a:prstClr val="black"/>
              </a:solidFill>
              <a:latin typeface="Aptos" panose="02110004020202020204"/>
            </a:endParaRPr>
          </a:p>
        </p:txBody>
      </p:sp>
      <p:sp>
        <p:nvSpPr>
          <p:cNvPr id="20" name="ZoneTexte 19">
            <a:extLst>
              <a:ext uri="{FF2B5EF4-FFF2-40B4-BE49-F238E27FC236}">
                <a16:creationId xmlns:a16="http://schemas.microsoft.com/office/drawing/2014/main" id="{B78C216D-16BB-58E7-0FB8-4A9498C9102F}"/>
              </a:ext>
            </a:extLst>
          </p:cNvPr>
          <p:cNvSpPr txBox="1"/>
          <p:nvPr/>
        </p:nvSpPr>
        <p:spPr>
          <a:xfrm>
            <a:off x="8474839" y="1198970"/>
            <a:ext cx="587415" cy="323165"/>
          </a:xfrm>
          <a:prstGeom prst="rect">
            <a:avLst/>
          </a:prstGeom>
          <a:noFill/>
        </p:spPr>
        <p:txBody>
          <a:bodyPr wrap="square" rtlCol="0">
            <a:spAutoFit/>
          </a:bodyPr>
          <a:lstStyle/>
          <a:p>
            <a:pPr defTabSz="685800"/>
            <a:r>
              <a:rPr lang="fr-FR" sz="750" dirty="0">
                <a:solidFill>
                  <a:prstClr val="black"/>
                </a:solidFill>
                <a:latin typeface="Aptos" panose="02110004020202020204"/>
              </a:rPr>
              <a:t>muscle piriforme</a:t>
            </a:r>
          </a:p>
        </p:txBody>
      </p:sp>
      <mc:AlternateContent xmlns:mc="http://schemas.openxmlformats.org/markup-compatibility/2006" xmlns:a14="http://schemas.microsoft.com/office/drawing/2010/main">
        <mc:Choice Requires="a14">
          <p:sp>
            <p:nvSpPr>
              <p:cNvPr id="21" name="ZoneTexte 20">
                <a:extLst>
                  <a:ext uri="{FF2B5EF4-FFF2-40B4-BE49-F238E27FC236}">
                    <a16:creationId xmlns:a16="http://schemas.microsoft.com/office/drawing/2014/main" id="{9CAAD237-5F59-8C8A-768F-217BA0D59A9E}"/>
                  </a:ext>
                </a:extLst>
              </p:cNvPr>
              <p:cNvSpPr txBox="1"/>
              <p:nvPr/>
            </p:nvSpPr>
            <p:spPr>
              <a:xfrm>
                <a:off x="628650" y="3663387"/>
                <a:ext cx="4374507" cy="1338828"/>
              </a:xfrm>
              <a:prstGeom prst="rect">
                <a:avLst/>
              </a:prstGeom>
              <a:noFill/>
            </p:spPr>
            <p:txBody>
              <a:bodyPr wrap="square" rtlCol="0">
                <a:spAutoFit/>
              </a:bodyPr>
              <a:lstStyle/>
              <a:p>
                <a:pPr defTabSz="685800"/>
                <a14:m>
                  <m:oMathPara xmlns:m="http://schemas.openxmlformats.org/officeDocument/2006/math">
                    <m:oMathParaPr>
                      <m:jc m:val="centerGroup"/>
                    </m:oMathParaPr>
                    <m:oMath xmlns:m="http://schemas.openxmlformats.org/officeDocument/2006/math">
                      <m:r>
                        <a:rPr lang="fr-FR" sz="1350" i="1">
                          <a:solidFill>
                            <a:prstClr val="black"/>
                          </a:solidFill>
                          <a:latin typeface="Cambria Math" panose="02040503050406030204" pitchFamily="18" charset="0"/>
                          <a:ea typeface="Cambria Math" panose="02040503050406030204" pitchFamily="18" charset="0"/>
                        </a:rPr>
                        <m:t>≠</m:t>
                      </m:r>
                      <m:r>
                        <a:rPr lang="fr-FR" sz="1350" i="1">
                          <a:solidFill>
                            <a:prstClr val="black"/>
                          </a:solidFill>
                          <a:latin typeface="Cambria Math" panose="02040503050406030204" pitchFamily="18" charset="0"/>
                          <a:ea typeface="Cambria Math" panose="02040503050406030204" pitchFamily="18" charset="0"/>
                        </a:rPr>
                        <m:t>𝑑𝑒</m:t>
                      </m:r>
                      <m:r>
                        <a:rPr lang="fr-FR" sz="1350" i="1">
                          <a:solidFill>
                            <a:prstClr val="black"/>
                          </a:solidFill>
                          <a:latin typeface="Cambria Math" panose="02040503050406030204" pitchFamily="18" charset="0"/>
                          <a:ea typeface="Cambria Math" panose="02040503050406030204" pitchFamily="18" charset="0"/>
                        </a:rPr>
                        <m:t> </m:t>
                      </m:r>
                      <m:r>
                        <a:rPr lang="fr-FR" sz="1350" i="1">
                          <a:solidFill>
                            <a:prstClr val="black"/>
                          </a:solidFill>
                          <a:latin typeface="Cambria Math" panose="02040503050406030204" pitchFamily="18" charset="0"/>
                          <a:ea typeface="Cambria Math" panose="02040503050406030204" pitchFamily="18" charset="0"/>
                        </a:rPr>
                        <m:t>𝑙𝑎</m:t>
                      </m:r>
                      <m:r>
                        <a:rPr lang="fr-FR" sz="1350" i="1">
                          <a:solidFill>
                            <a:prstClr val="black"/>
                          </a:solidFill>
                          <a:latin typeface="Cambria Math" panose="02040503050406030204" pitchFamily="18" charset="0"/>
                          <a:ea typeface="Cambria Math" panose="02040503050406030204" pitchFamily="18" charset="0"/>
                        </a:rPr>
                        <m:t> </m:t>
                      </m:r>
                      <m:r>
                        <a:rPr lang="fr-FR" sz="1350" i="1">
                          <a:solidFill>
                            <a:prstClr val="black"/>
                          </a:solidFill>
                          <a:latin typeface="Cambria Math" panose="02040503050406030204" pitchFamily="18" charset="0"/>
                          <a:ea typeface="Cambria Math" panose="02040503050406030204" pitchFamily="18" charset="0"/>
                        </a:rPr>
                        <m:t>𝑛</m:t>
                      </m:r>
                      <m:r>
                        <a:rPr lang="fr-FR" sz="1350" i="1">
                          <a:solidFill>
                            <a:prstClr val="black"/>
                          </a:solidFill>
                          <a:latin typeface="Cambria Math" panose="02040503050406030204" pitchFamily="18" charset="0"/>
                          <a:ea typeface="Cambria Math" panose="02040503050406030204" pitchFamily="18" charset="0"/>
                        </a:rPr>
                        <m:t>é</m:t>
                      </m:r>
                      <m:r>
                        <a:rPr lang="fr-FR" sz="1350" i="1">
                          <a:solidFill>
                            <a:prstClr val="black"/>
                          </a:solidFill>
                          <a:latin typeface="Cambria Math" panose="02040503050406030204" pitchFamily="18" charset="0"/>
                          <a:ea typeface="Cambria Math" panose="02040503050406030204" pitchFamily="18" charset="0"/>
                        </a:rPr>
                        <m:t>𝑣𝑟𝑎𝑙𝑔𝑖𝑒</m:t>
                      </m:r>
                      <m:r>
                        <a:rPr lang="fr-FR" sz="1350" i="1">
                          <a:solidFill>
                            <a:prstClr val="black"/>
                          </a:solidFill>
                          <a:latin typeface="Cambria Math" panose="02040503050406030204" pitchFamily="18" charset="0"/>
                          <a:ea typeface="Cambria Math" panose="02040503050406030204" pitchFamily="18" charset="0"/>
                        </a:rPr>
                        <m:t> </m:t>
                      </m:r>
                      <m:r>
                        <a:rPr lang="fr-FR" sz="1350" i="1">
                          <a:solidFill>
                            <a:prstClr val="black"/>
                          </a:solidFill>
                          <a:latin typeface="Cambria Math" panose="02040503050406030204" pitchFamily="18" charset="0"/>
                          <a:ea typeface="Cambria Math" panose="02040503050406030204" pitchFamily="18" charset="0"/>
                        </a:rPr>
                        <m:t>𝑝𝑢𝑑𝑒𝑛𝑑𝑎𝑙𝑒</m:t>
                      </m:r>
                      <m:r>
                        <a:rPr lang="fr-FR" sz="1350" i="1">
                          <a:solidFill>
                            <a:prstClr val="black"/>
                          </a:solidFill>
                          <a:latin typeface="Cambria Math" panose="02040503050406030204" pitchFamily="18" charset="0"/>
                          <a:ea typeface="Cambria Math" panose="02040503050406030204" pitchFamily="18" charset="0"/>
                        </a:rPr>
                        <m:t> </m:t>
                      </m:r>
                      <m:d>
                        <m:dPr>
                          <m:ctrlPr>
                            <a:rPr lang="fr-FR" sz="1350" i="1">
                              <a:solidFill>
                                <a:prstClr val="black"/>
                              </a:solidFill>
                              <a:latin typeface="Cambria Math" panose="02040503050406030204" pitchFamily="18" charset="0"/>
                              <a:ea typeface="Cambria Math" panose="02040503050406030204" pitchFamily="18" charset="0"/>
                            </a:rPr>
                          </m:ctrlPr>
                        </m:dPr>
                        <m:e>
                          <m:r>
                            <a:rPr lang="fr-FR" sz="1350" i="1">
                              <a:solidFill>
                                <a:prstClr val="black"/>
                              </a:solidFill>
                              <a:latin typeface="Cambria Math" panose="02040503050406030204" pitchFamily="18" charset="0"/>
                              <a:ea typeface="Cambria Math" panose="02040503050406030204" pitchFamily="18" charset="0"/>
                            </a:rPr>
                            <m:t>𝑝𝑎𝑟</m:t>
                          </m:r>
                          <m:r>
                            <a:rPr lang="fr-FR" sz="1350" i="1">
                              <a:solidFill>
                                <a:prstClr val="black"/>
                              </a:solidFill>
                              <a:latin typeface="Cambria Math" panose="02040503050406030204" pitchFamily="18" charset="0"/>
                              <a:ea typeface="Cambria Math" panose="02040503050406030204" pitchFamily="18" charset="0"/>
                            </a:rPr>
                            <m:t> </m:t>
                          </m:r>
                          <m:r>
                            <a:rPr lang="fr-FR" sz="1350" i="1">
                              <a:solidFill>
                                <a:prstClr val="black"/>
                              </a:solidFill>
                              <a:latin typeface="Cambria Math" panose="02040503050406030204" pitchFamily="18" charset="0"/>
                              <a:ea typeface="Cambria Math" panose="02040503050406030204" pitchFamily="18" charset="0"/>
                            </a:rPr>
                            <m:t>𝑠𝑦𝑛𝑑𝑟𝑜𝑚𝑒</m:t>
                          </m:r>
                          <m:r>
                            <a:rPr lang="fr-FR" sz="1350" i="1">
                              <a:solidFill>
                                <a:prstClr val="black"/>
                              </a:solidFill>
                              <a:latin typeface="Cambria Math" panose="02040503050406030204" pitchFamily="18" charset="0"/>
                              <a:ea typeface="Cambria Math" panose="02040503050406030204" pitchFamily="18" charset="0"/>
                            </a:rPr>
                            <m:t> </m:t>
                          </m:r>
                          <m:r>
                            <a:rPr lang="fr-FR" sz="1350" i="1">
                              <a:solidFill>
                                <a:prstClr val="black"/>
                              </a:solidFill>
                              <a:latin typeface="Cambria Math" panose="02040503050406030204" pitchFamily="18" charset="0"/>
                              <a:ea typeface="Cambria Math" panose="02040503050406030204" pitchFamily="18" charset="0"/>
                            </a:rPr>
                            <m:t>𝑐𝑎𝑛𝑎𝑙𝑎𝑖𝑟𝑒</m:t>
                          </m:r>
                        </m:e>
                      </m:d>
                    </m:oMath>
                  </m:oMathPara>
                </a14:m>
                <a:endParaRPr lang="fr-FR" sz="1350" dirty="0">
                  <a:solidFill>
                    <a:prstClr val="black"/>
                  </a:solidFill>
                  <a:latin typeface="Aptos" panose="02110004020202020204"/>
                  <a:ea typeface="Cambria Math" panose="02040503050406030204" pitchFamily="18" charset="0"/>
                </a:endParaRPr>
              </a:p>
              <a:p>
                <a:pPr defTabSz="685800"/>
                <a:r>
                  <a:rPr lang="fr-FR" sz="1350" i="1" dirty="0">
                    <a:solidFill>
                      <a:prstClr val="black"/>
                    </a:solidFill>
                    <a:latin typeface="Aptos" panose="02110004020202020204"/>
                  </a:rPr>
                  <a:t>aggravée par la position assise</a:t>
                </a:r>
              </a:p>
              <a:p>
                <a:pPr defTabSz="685800"/>
                <a:r>
                  <a:rPr lang="fr-FR" sz="1350" b="1" i="1" dirty="0">
                    <a:solidFill>
                      <a:prstClr val="black"/>
                    </a:solidFill>
                    <a:latin typeface="Aptos" panose="02110004020202020204"/>
                  </a:rPr>
                  <a:t>ne réveillant pas la nuit</a:t>
                </a:r>
              </a:p>
              <a:p>
                <a:pPr defTabSz="685800"/>
                <a:r>
                  <a:rPr lang="fr-FR" sz="1350" b="1" i="1" dirty="0">
                    <a:solidFill>
                      <a:prstClr val="black"/>
                    </a:solidFill>
                    <a:latin typeface="Aptos" panose="02110004020202020204"/>
                  </a:rPr>
                  <a:t>sans déficit sensitivomoteur associé</a:t>
                </a:r>
              </a:p>
              <a:p>
                <a:pPr defTabSz="685800"/>
                <a:r>
                  <a:rPr lang="fr-FR" sz="1350" i="1" dirty="0">
                    <a:solidFill>
                      <a:prstClr val="black"/>
                    </a:solidFill>
                    <a:latin typeface="Aptos" panose="02110004020202020204"/>
                  </a:rPr>
                  <a:t>répondant au block test</a:t>
                </a:r>
              </a:p>
              <a:p>
                <a:pPr defTabSz="685800"/>
                <a:endParaRPr lang="fr-FR" sz="1350" dirty="0">
                  <a:solidFill>
                    <a:prstClr val="black"/>
                  </a:solidFill>
                  <a:latin typeface="Aptos" panose="02110004020202020204"/>
                </a:endParaRPr>
              </a:p>
            </p:txBody>
          </p:sp>
        </mc:Choice>
        <mc:Fallback xmlns="">
          <p:sp>
            <p:nvSpPr>
              <p:cNvPr id="21" name="ZoneTexte 20">
                <a:extLst>
                  <a:ext uri="{FF2B5EF4-FFF2-40B4-BE49-F238E27FC236}">
                    <a16:creationId xmlns:a16="http://schemas.microsoft.com/office/drawing/2014/main" id="{9CAAD237-5F59-8C8A-768F-217BA0D59A9E}"/>
                  </a:ext>
                </a:extLst>
              </p:cNvPr>
              <p:cNvSpPr txBox="1">
                <a:spLocks noRot="1" noChangeAspect="1" noMove="1" noResize="1" noEditPoints="1" noAdjustHandles="1" noChangeArrowheads="1" noChangeShapeType="1" noTextEdit="1"/>
              </p:cNvSpPr>
              <p:nvPr/>
            </p:nvSpPr>
            <p:spPr>
              <a:xfrm>
                <a:off x="628650" y="3663387"/>
                <a:ext cx="4374507" cy="1338828"/>
              </a:xfrm>
              <a:prstGeom prst="rect">
                <a:avLst/>
              </a:prstGeom>
              <a:blipFill>
                <a:blip r:embed="rId4"/>
                <a:stretch>
                  <a:fillRect l="-289"/>
                </a:stretch>
              </a:blipFill>
            </p:spPr>
            <p:txBody>
              <a:bodyPr/>
              <a:lstStyle/>
              <a:p>
                <a:r>
                  <a:rPr lang="fr-FR">
                    <a:noFill/>
                  </a:rPr>
                  <a:t> </a:t>
                </a:r>
              </a:p>
            </p:txBody>
          </p:sp>
        </mc:Fallback>
      </mc:AlternateContent>
      <p:sp>
        <p:nvSpPr>
          <p:cNvPr id="22" name="ZoneTexte 21">
            <a:extLst>
              <a:ext uri="{FF2B5EF4-FFF2-40B4-BE49-F238E27FC236}">
                <a16:creationId xmlns:a16="http://schemas.microsoft.com/office/drawing/2014/main" id="{D291057A-613E-6EB9-1245-8075AAA25EB6}"/>
              </a:ext>
            </a:extLst>
          </p:cNvPr>
          <p:cNvSpPr txBox="1"/>
          <p:nvPr/>
        </p:nvSpPr>
        <p:spPr>
          <a:xfrm>
            <a:off x="3428070" y="4624995"/>
            <a:ext cx="4793366" cy="507831"/>
          </a:xfrm>
          <a:prstGeom prst="rect">
            <a:avLst/>
          </a:prstGeom>
          <a:noFill/>
        </p:spPr>
        <p:txBody>
          <a:bodyPr wrap="square" rtlCol="0">
            <a:spAutoFit/>
          </a:bodyPr>
          <a:lstStyle/>
          <a:p>
            <a:pPr defTabSz="685800"/>
            <a:r>
              <a:rPr lang="fr-FR" sz="750" dirty="0">
                <a:solidFill>
                  <a:srgbClr val="212121"/>
                </a:solidFill>
                <a:highlight>
                  <a:srgbClr val="F6F6F6"/>
                </a:highlight>
                <a:latin typeface="Aptos" panose="02110004020202020204"/>
              </a:rPr>
              <a:t>(PLOTEAU S, et al. </a:t>
            </a:r>
            <a:r>
              <a:rPr lang="fr-FR" sz="750" dirty="0" err="1">
                <a:solidFill>
                  <a:srgbClr val="212121"/>
                </a:solidFill>
                <a:highlight>
                  <a:srgbClr val="F6F6F6"/>
                </a:highlight>
                <a:latin typeface="Aptos" panose="02110004020202020204"/>
              </a:rPr>
              <a:t>Anatomical</a:t>
            </a:r>
            <a:r>
              <a:rPr lang="fr-FR" sz="750" dirty="0">
                <a:solidFill>
                  <a:srgbClr val="212121"/>
                </a:solidFill>
                <a:highlight>
                  <a:srgbClr val="F6F6F6"/>
                </a:highlight>
                <a:latin typeface="Aptos" panose="02110004020202020204"/>
              </a:rPr>
              <a:t> Variants of the Pudendal Nerve </a:t>
            </a:r>
            <a:r>
              <a:rPr lang="fr-FR" sz="750" dirty="0" err="1">
                <a:solidFill>
                  <a:srgbClr val="212121"/>
                </a:solidFill>
                <a:highlight>
                  <a:srgbClr val="F6F6F6"/>
                </a:highlight>
                <a:latin typeface="Aptos" panose="02110004020202020204"/>
              </a:rPr>
              <a:t>Observed</a:t>
            </a:r>
            <a:r>
              <a:rPr lang="fr-FR" sz="750" dirty="0">
                <a:solidFill>
                  <a:srgbClr val="212121"/>
                </a:solidFill>
                <a:highlight>
                  <a:srgbClr val="F6F6F6"/>
                </a:highlight>
                <a:latin typeface="Aptos" panose="02110004020202020204"/>
              </a:rPr>
              <a:t> </a:t>
            </a:r>
            <a:r>
              <a:rPr lang="fr-FR" sz="750" dirty="0" err="1">
                <a:solidFill>
                  <a:srgbClr val="212121"/>
                </a:solidFill>
                <a:highlight>
                  <a:srgbClr val="F6F6F6"/>
                </a:highlight>
                <a:latin typeface="Aptos" panose="02110004020202020204"/>
              </a:rPr>
              <a:t>during</a:t>
            </a:r>
            <a:r>
              <a:rPr lang="fr-FR" sz="750" dirty="0">
                <a:solidFill>
                  <a:srgbClr val="212121"/>
                </a:solidFill>
                <a:highlight>
                  <a:srgbClr val="F6F6F6"/>
                </a:highlight>
                <a:latin typeface="Aptos" panose="02110004020202020204"/>
              </a:rPr>
              <a:t> a </a:t>
            </a:r>
            <a:r>
              <a:rPr lang="fr-FR" sz="750" dirty="0" err="1">
                <a:solidFill>
                  <a:srgbClr val="212121"/>
                </a:solidFill>
                <a:highlight>
                  <a:srgbClr val="F6F6F6"/>
                </a:highlight>
                <a:latin typeface="Aptos" panose="02110004020202020204"/>
              </a:rPr>
              <a:t>Transgluteal</a:t>
            </a:r>
            <a:r>
              <a:rPr lang="fr-FR" sz="750" dirty="0">
                <a:solidFill>
                  <a:srgbClr val="212121"/>
                </a:solidFill>
                <a:highlight>
                  <a:srgbClr val="F6F6F6"/>
                </a:highlight>
                <a:latin typeface="Aptos" panose="02110004020202020204"/>
              </a:rPr>
              <a:t> </a:t>
            </a:r>
            <a:r>
              <a:rPr lang="fr-FR" sz="750" dirty="0" err="1">
                <a:solidFill>
                  <a:srgbClr val="212121"/>
                </a:solidFill>
                <a:highlight>
                  <a:srgbClr val="F6F6F6"/>
                </a:highlight>
                <a:latin typeface="Aptos" panose="02110004020202020204"/>
              </a:rPr>
              <a:t>Surgical</a:t>
            </a:r>
            <a:r>
              <a:rPr lang="fr-FR" sz="750" dirty="0">
                <a:solidFill>
                  <a:srgbClr val="212121"/>
                </a:solidFill>
                <a:highlight>
                  <a:srgbClr val="F6F6F6"/>
                </a:highlight>
                <a:latin typeface="Aptos" panose="02110004020202020204"/>
              </a:rPr>
              <a:t> </a:t>
            </a:r>
            <a:r>
              <a:rPr lang="fr-FR" sz="750" dirty="0" err="1">
                <a:solidFill>
                  <a:srgbClr val="212121"/>
                </a:solidFill>
                <a:highlight>
                  <a:srgbClr val="F6F6F6"/>
                </a:highlight>
                <a:latin typeface="Aptos" panose="02110004020202020204"/>
              </a:rPr>
              <a:t>Approach</a:t>
            </a:r>
            <a:r>
              <a:rPr lang="fr-FR" sz="750" dirty="0">
                <a:solidFill>
                  <a:srgbClr val="212121"/>
                </a:solidFill>
                <a:highlight>
                  <a:srgbClr val="F6F6F6"/>
                </a:highlight>
                <a:latin typeface="Aptos" panose="02110004020202020204"/>
              </a:rPr>
              <a:t> in a Population of Patients </a:t>
            </a:r>
            <a:r>
              <a:rPr lang="fr-FR" sz="750" dirty="0" err="1">
                <a:solidFill>
                  <a:srgbClr val="212121"/>
                </a:solidFill>
                <a:highlight>
                  <a:srgbClr val="F6F6F6"/>
                </a:highlight>
                <a:latin typeface="Aptos" panose="02110004020202020204"/>
              </a:rPr>
              <a:t>with</a:t>
            </a:r>
            <a:r>
              <a:rPr lang="fr-FR" sz="750" dirty="0">
                <a:solidFill>
                  <a:srgbClr val="212121"/>
                </a:solidFill>
                <a:highlight>
                  <a:srgbClr val="F6F6F6"/>
                </a:highlight>
                <a:latin typeface="Aptos" panose="02110004020202020204"/>
              </a:rPr>
              <a:t> Pudendal </a:t>
            </a:r>
            <a:r>
              <a:rPr lang="fr-FR" sz="750" dirty="0" err="1">
                <a:solidFill>
                  <a:srgbClr val="212121"/>
                </a:solidFill>
                <a:highlight>
                  <a:srgbClr val="F6F6F6"/>
                </a:highlight>
                <a:latin typeface="Aptos" panose="02110004020202020204"/>
              </a:rPr>
              <a:t>Neuralgia</a:t>
            </a:r>
            <a:r>
              <a:rPr lang="fr-FR" sz="750" dirty="0">
                <a:solidFill>
                  <a:srgbClr val="212121"/>
                </a:solidFill>
                <a:highlight>
                  <a:srgbClr val="F6F6F6"/>
                </a:highlight>
                <a:latin typeface="Aptos" panose="02110004020202020204"/>
              </a:rPr>
              <a:t>. Pain </a:t>
            </a:r>
            <a:r>
              <a:rPr lang="fr-FR" sz="750" dirty="0" err="1">
                <a:solidFill>
                  <a:srgbClr val="212121"/>
                </a:solidFill>
                <a:highlight>
                  <a:srgbClr val="F6F6F6"/>
                </a:highlight>
                <a:latin typeface="Aptos" panose="02110004020202020204"/>
              </a:rPr>
              <a:t>Physician</a:t>
            </a:r>
            <a:r>
              <a:rPr lang="fr-FR" sz="750" dirty="0">
                <a:solidFill>
                  <a:srgbClr val="212121"/>
                </a:solidFill>
                <a:highlight>
                  <a:srgbClr val="F6F6F6"/>
                </a:highlight>
                <a:latin typeface="Aptos" panose="02110004020202020204"/>
              </a:rPr>
              <a:t> 2017)</a:t>
            </a:r>
          </a:p>
          <a:p>
            <a:pPr defTabSz="685800"/>
            <a:r>
              <a:rPr lang="fr-FR" sz="1200" dirty="0">
                <a:solidFill>
                  <a:prstClr val="black"/>
                </a:solidFill>
                <a:latin typeface="Aptos" panose="02110004020202020204"/>
              </a:rPr>
              <a:t>sur 145 nerfs opérés, 7 avaient un passage trans-ligamentaire</a:t>
            </a:r>
          </a:p>
        </p:txBody>
      </p:sp>
      <p:sp>
        <p:nvSpPr>
          <p:cNvPr id="25" name="ZoneTexte 24">
            <a:extLst>
              <a:ext uri="{FF2B5EF4-FFF2-40B4-BE49-F238E27FC236}">
                <a16:creationId xmlns:a16="http://schemas.microsoft.com/office/drawing/2014/main" id="{7D7A1A54-82A1-2464-E71C-4902A32C4015}"/>
              </a:ext>
            </a:extLst>
          </p:cNvPr>
          <p:cNvSpPr txBox="1"/>
          <p:nvPr/>
        </p:nvSpPr>
        <p:spPr>
          <a:xfrm>
            <a:off x="8393090" y="3871238"/>
            <a:ext cx="801550" cy="207749"/>
          </a:xfrm>
          <a:prstGeom prst="rect">
            <a:avLst/>
          </a:prstGeom>
          <a:noFill/>
        </p:spPr>
        <p:txBody>
          <a:bodyPr wrap="square" rtlCol="0">
            <a:spAutoFit/>
          </a:bodyPr>
          <a:lstStyle/>
          <a:p>
            <a:pPr defTabSz="685800"/>
            <a:r>
              <a:rPr lang="fr-FR" sz="750" dirty="0">
                <a:solidFill>
                  <a:prstClr val="black"/>
                </a:solidFill>
                <a:latin typeface="Aptos" panose="02110004020202020204"/>
              </a:rPr>
              <a:t>nerf pudendal</a:t>
            </a:r>
          </a:p>
        </p:txBody>
      </p:sp>
    </p:spTree>
    <p:extLst>
      <p:ext uri="{BB962C8B-B14F-4D97-AF65-F5344CB8AC3E}">
        <p14:creationId xmlns:p14="http://schemas.microsoft.com/office/powerpoint/2010/main" val="154601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mph" presetSubtype="2" fill="hold" nodeType="clickEffect">
                                  <p:stCondLst>
                                    <p:cond delay="0"/>
                                  </p:stCondLst>
                                  <p:childTnLst>
                                    <p:animClr clrSpc="rgb" dir="cw">
                                      <p:cBhvr override="childStyle">
                                        <p:cTn id="13" dur="3000" fill="hold"/>
                                        <p:tgtEl>
                                          <p:spTgt spid="21">
                                            <p:txEl>
                                              <p:pRg st="0" end="0"/>
                                            </p:txEl>
                                          </p:spTgt>
                                        </p:tgtEl>
                                        <p:attrNameLst>
                                          <p:attrName>style.color</p:attrName>
                                        </p:attrNameLst>
                                      </p:cBhvr>
                                      <p:to>
                                        <a:schemeClr val="accent2"/>
                                      </p:to>
                                    </p:animClr>
                                  </p:childTnLst>
                                </p:cTn>
                              </p:par>
                              <p:par>
                                <p:cTn id="14" presetID="3" presetClass="emph" presetSubtype="2" fill="hold" nodeType="withEffect">
                                  <p:stCondLst>
                                    <p:cond delay="0"/>
                                  </p:stCondLst>
                                  <p:childTnLst>
                                    <p:animClr clrSpc="rgb" dir="cw">
                                      <p:cBhvr override="childStyle">
                                        <p:cTn id="15" dur="3000" fill="hold"/>
                                        <p:tgtEl>
                                          <p:spTgt spid="21">
                                            <p:txEl>
                                              <p:pRg st="1" end="1"/>
                                            </p:txEl>
                                          </p:spTgt>
                                        </p:tgtEl>
                                        <p:attrNameLst>
                                          <p:attrName>style.color</p:attrName>
                                        </p:attrNameLst>
                                      </p:cBhvr>
                                      <p:to>
                                        <a:schemeClr val="accent2"/>
                                      </p:to>
                                    </p:animClr>
                                  </p:childTnLst>
                                </p:cTn>
                              </p:par>
                              <p:par>
                                <p:cTn id="16" presetID="3" presetClass="emph" presetSubtype="2" fill="hold" nodeType="withEffect">
                                  <p:stCondLst>
                                    <p:cond delay="0"/>
                                  </p:stCondLst>
                                  <p:childTnLst>
                                    <p:animClr clrSpc="rgb" dir="cw">
                                      <p:cBhvr override="childStyle">
                                        <p:cTn id="17" dur="3000" fill="hold"/>
                                        <p:tgtEl>
                                          <p:spTgt spid="21">
                                            <p:txEl>
                                              <p:pRg st="2" end="2"/>
                                            </p:txEl>
                                          </p:spTgt>
                                        </p:tgtEl>
                                        <p:attrNameLst>
                                          <p:attrName>style.color</p:attrName>
                                        </p:attrNameLst>
                                      </p:cBhvr>
                                      <p:to>
                                        <a:schemeClr val="accent2"/>
                                      </p:to>
                                    </p:animClr>
                                  </p:childTnLst>
                                </p:cTn>
                              </p:par>
                              <p:par>
                                <p:cTn id="18" presetID="3" presetClass="emph" presetSubtype="2" fill="hold" nodeType="withEffect">
                                  <p:stCondLst>
                                    <p:cond delay="0"/>
                                  </p:stCondLst>
                                  <p:childTnLst>
                                    <p:animClr clrSpc="rgb" dir="cw">
                                      <p:cBhvr override="childStyle">
                                        <p:cTn id="19" dur="3000" fill="hold"/>
                                        <p:tgtEl>
                                          <p:spTgt spid="21">
                                            <p:txEl>
                                              <p:pRg st="3" end="3"/>
                                            </p:txEl>
                                          </p:spTgt>
                                        </p:tgtEl>
                                        <p:attrNameLst>
                                          <p:attrName>style.color</p:attrName>
                                        </p:attrNameLst>
                                      </p:cBhvr>
                                      <p:to>
                                        <a:schemeClr val="accent2"/>
                                      </p:to>
                                    </p:animClr>
                                  </p:childTnLst>
                                </p:cTn>
                              </p:par>
                              <p:par>
                                <p:cTn id="20" presetID="3" presetClass="emph" presetSubtype="2" fill="hold" nodeType="withEffect">
                                  <p:stCondLst>
                                    <p:cond delay="0"/>
                                  </p:stCondLst>
                                  <p:childTnLst>
                                    <p:animClr clrSpc="rgb" dir="cw">
                                      <p:cBhvr override="childStyle">
                                        <p:cTn id="21" dur="3000" fill="hold"/>
                                        <p:tgtEl>
                                          <p:spTgt spid="21">
                                            <p:txEl>
                                              <p:pRg st="4" end="4"/>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745107-5101-826F-7CF0-B082C935EFC6}"/>
              </a:ext>
            </a:extLst>
          </p:cNvPr>
          <p:cNvSpPr>
            <a:spLocks noGrp="1"/>
          </p:cNvSpPr>
          <p:nvPr>
            <p:ph type="title"/>
          </p:nvPr>
        </p:nvSpPr>
        <p:spPr/>
        <p:txBody>
          <a:bodyPr>
            <a:normAutofit/>
          </a:bodyPr>
          <a:lstStyle/>
          <a:p>
            <a:r>
              <a:rPr lang="fr-FR" b="1" dirty="0">
                <a:solidFill>
                  <a:schemeClr val="accent1"/>
                </a:solidFill>
              </a:rPr>
              <a:t>Névralgie Obturatrice</a:t>
            </a:r>
          </a:p>
        </p:txBody>
      </p:sp>
      <p:sp>
        <p:nvSpPr>
          <p:cNvPr id="3" name="Espace réservé du contenu 2">
            <a:extLst>
              <a:ext uri="{FF2B5EF4-FFF2-40B4-BE49-F238E27FC236}">
                <a16:creationId xmlns:a16="http://schemas.microsoft.com/office/drawing/2014/main" id="{45DFCC4C-563C-49C7-34FB-7F669707792B}"/>
              </a:ext>
            </a:extLst>
          </p:cNvPr>
          <p:cNvSpPr>
            <a:spLocks noGrp="1"/>
          </p:cNvSpPr>
          <p:nvPr>
            <p:ph idx="1"/>
          </p:nvPr>
        </p:nvSpPr>
        <p:spPr>
          <a:xfrm>
            <a:off x="419897" y="4319395"/>
            <a:ext cx="7886700" cy="734888"/>
          </a:xfrm>
        </p:spPr>
        <p:txBody>
          <a:bodyPr>
            <a:normAutofit fontScale="92500"/>
          </a:bodyPr>
          <a:lstStyle/>
          <a:p>
            <a:pPr marL="0" indent="0">
              <a:buNone/>
            </a:pPr>
            <a:r>
              <a:rPr lang="fr-FR" sz="750" dirty="0">
                <a:solidFill>
                  <a:srgbClr val="212121"/>
                </a:solidFill>
                <a:highlight>
                  <a:srgbClr val="F6F6F6"/>
                </a:highlight>
              </a:rPr>
              <a:t>RIGAUD J,. </a:t>
            </a:r>
            <a:r>
              <a:rPr lang="fr-FR" sz="750" dirty="0" err="1">
                <a:solidFill>
                  <a:srgbClr val="212121"/>
                </a:solidFill>
                <a:highlight>
                  <a:srgbClr val="F6F6F6"/>
                </a:highlight>
              </a:rPr>
              <a:t>Functional</a:t>
            </a:r>
            <a:r>
              <a:rPr lang="fr-FR" sz="750" dirty="0">
                <a:solidFill>
                  <a:srgbClr val="212121"/>
                </a:solidFill>
                <a:highlight>
                  <a:srgbClr val="F6F6F6"/>
                </a:highlight>
              </a:rPr>
              <a:t> </a:t>
            </a:r>
            <a:r>
              <a:rPr lang="fr-FR" sz="750" dirty="0" err="1">
                <a:solidFill>
                  <a:srgbClr val="212121"/>
                </a:solidFill>
                <a:highlight>
                  <a:srgbClr val="F6F6F6"/>
                </a:highlight>
              </a:rPr>
              <a:t>results</a:t>
            </a:r>
            <a:r>
              <a:rPr lang="fr-FR" sz="750" dirty="0">
                <a:solidFill>
                  <a:srgbClr val="212121"/>
                </a:solidFill>
                <a:highlight>
                  <a:srgbClr val="F6F6F6"/>
                </a:highlight>
              </a:rPr>
              <a:t> </a:t>
            </a:r>
            <a:r>
              <a:rPr lang="fr-FR" sz="750" dirty="0" err="1">
                <a:solidFill>
                  <a:srgbClr val="212121"/>
                </a:solidFill>
                <a:highlight>
                  <a:srgbClr val="F6F6F6"/>
                </a:highlight>
              </a:rPr>
              <a:t>after</a:t>
            </a:r>
            <a:r>
              <a:rPr lang="fr-FR" sz="750" dirty="0">
                <a:solidFill>
                  <a:srgbClr val="212121"/>
                </a:solidFill>
                <a:highlight>
                  <a:srgbClr val="F6F6F6"/>
                </a:highlight>
              </a:rPr>
              <a:t> tape </a:t>
            </a:r>
            <a:r>
              <a:rPr lang="fr-FR" sz="750" dirty="0" err="1">
                <a:solidFill>
                  <a:srgbClr val="212121"/>
                </a:solidFill>
                <a:highlight>
                  <a:srgbClr val="F6F6F6"/>
                </a:highlight>
              </a:rPr>
              <a:t>removal</a:t>
            </a:r>
            <a:r>
              <a:rPr lang="fr-FR" sz="750" dirty="0">
                <a:solidFill>
                  <a:srgbClr val="212121"/>
                </a:solidFill>
                <a:highlight>
                  <a:srgbClr val="F6F6F6"/>
                </a:highlight>
              </a:rPr>
              <a:t> for </a:t>
            </a:r>
            <a:r>
              <a:rPr lang="fr-FR" sz="750" dirty="0" err="1">
                <a:solidFill>
                  <a:srgbClr val="212121"/>
                </a:solidFill>
                <a:highlight>
                  <a:srgbClr val="F6F6F6"/>
                </a:highlight>
              </a:rPr>
              <a:t>chronic</a:t>
            </a:r>
            <a:r>
              <a:rPr lang="fr-FR" sz="750" dirty="0">
                <a:solidFill>
                  <a:srgbClr val="212121"/>
                </a:solidFill>
                <a:highlight>
                  <a:srgbClr val="F6F6F6"/>
                </a:highlight>
              </a:rPr>
              <a:t> </a:t>
            </a:r>
            <a:r>
              <a:rPr lang="fr-FR" sz="750" dirty="0" err="1">
                <a:solidFill>
                  <a:srgbClr val="212121"/>
                </a:solidFill>
                <a:highlight>
                  <a:srgbClr val="F6F6F6"/>
                </a:highlight>
              </a:rPr>
              <a:t>pelvic</a:t>
            </a:r>
            <a:r>
              <a:rPr lang="fr-FR" sz="750" dirty="0">
                <a:solidFill>
                  <a:srgbClr val="212121"/>
                </a:solidFill>
                <a:highlight>
                  <a:srgbClr val="F6F6F6"/>
                </a:highlight>
              </a:rPr>
              <a:t> pain </a:t>
            </a:r>
            <a:r>
              <a:rPr lang="fr-FR" sz="750" dirty="0" err="1">
                <a:solidFill>
                  <a:srgbClr val="212121"/>
                </a:solidFill>
                <a:highlight>
                  <a:srgbClr val="F6F6F6"/>
                </a:highlight>
              </a:rPr>
              <a:t>following</a:t>
            </a:r>
            <a:r>
              <a:rPr lang="fr-FR" sz="750" dirty="0">
                <a:solidFill>
                  <a:srgbClr val="212121"/>
                </a:solidFill>
                <a:highlight>
                  <a:srgbClr val="F6F6F6"/>
                </a:highlight>
              </a:rPr>
              <a:t> tension-free vaginal tape or </a:t>
            </a:r>
            <a:r>
              <a:rPr lang="fr-FR" sz="750" dirty="0" err="1">
                <a:solidFill>
                  <a:srgbClr val="212121"/>
                </a:solidFill>
                <a:highlight>
                  <a:srgbClr val="F6F6F6"/>
                </a:highlight>
              </a:rPr>
              <a:t>transobturator</a:t>
            </a:r>
            <a:r>
              <a:rPr lang="fr-FR" sz="750" dirty="0">
                <a:solidFill>
                  <a:srgbClr val="212121"/>
                </a:solidFill>
                <a:highlight>
                  <a:srgbClr val="F6F6F6"/>
                </a:highlight>
              </a:rPr>
              <a:t> tape. J </a:t>
            </a:r>
            <a:r>
              <a:rPr lang="fr-FR" sz="750" dirty="0" err="1">
                <a:solidFill>
                  <a:srgbClr val="212121"/>
                </a:solidFill>
                <a:highlight>
                  <a:srgbClr val="F6F6F6"/>
                </a:highlight>
              </a:rPr>
              <a:t>Urol</a:t>
            </a:r>
            <a:r>
              <a:rPr lang="fr-FR" sz="750" dirty="0">
                <a:solidFill>
                  <a:srgbClr val="212121"/>
                </a:solidFill>
                <a:highlight>
                  <a:srgbClr val="F6F6F6"/>
                </a:highlight>
              </a:rPr>
              <a:t> 2010</a:t>
            </a:r>
          </a:p>
          <a:p>
            <a:pPr marL="0" indent="0">
              <a:buNone/>
            </a:pPr>
            <a:r>
              <a:rPr lang="fr-FR" sz="750" dirty="0">
                <a:solidFill>
                  <a:srgbClr val="212121"/>
                </a:solidFill>
                <a:highlight>
                  <a:srgbClr val="F6F6F6"/>
                </a:highlight>
              </a:rPr>
              <a:t>VAN BA OL, WAGNER L, DE TAYRAC R. </a:t>
            </a:r>
            <a:r>
              <a:rPr lang="fr-FR" sz="750" dirty="0" err="1">
                <a:solidFill>
                  <a:srgbClr val="212121"/>
                </a:solidFill>
                <a:highlight>
                  <a:srgbClr val="F6F6F6"/>
                </a:highlight>
              </a:rPr>
              <a:t>Obturator</a:t>
            </a:r>
            <a:r>
              <a:rPr lang="fr-FR" sz="750" dirty="0">
                <a:solidFill>
                  <a:srgbClr val="212121"/>
                </a:solidFill>
                <a:highlight>
                  <a:srgbClr val="F6F6F6"/>
                </a:highlight>
              </a:rPr>
              <a:t> </a:t>
            </a:r>
            <a:r>
              <a:rPr lang="fr-FR" sz="750" dirty="0" err="1">
                <a:solidFill>
                  <a:srgbClr val="212121"/>
                </a:solidFill>
                <a:highlight>
                  <a:srgbClr val="F6F6F6"/>
                </a:highlight>
              </a:rPr>
              <a:t>neuropathy</a:t>
            </a:r>
            <a:r>
              <a:rPr lang="fr-FR" sz="750" dirty="0">
                <a:solidFill>
                  <a:srgbClr val="212121"/>
                </a:solidFill>
                <a:highlight>
                  <a:srgbClr val="F6F6F6"/>
                </a:highlight>
              </a:rPr>
              <a:t>: an adverse </a:t>
            </a:r>
            <a:r>
              <a:rPr lang="fr-FR" sz="750" dirty="0" err="1">
                <a:solidFill>
                  <a:srgbClr val="212121"/>
                </a:solidFill>
                <a:highlight>
                  <a:srgbClr val="F6F6F6"/>
                </a:highlight>
              </a:rPr>
              <a:t>outcome</a:t>
            </a:r>
            <a:r>
              <a:rPr lang="fr-FR" sz="750" dirty="0">
                <a:solidFill>
                  <a:srgbClr val="212121"/>
                </a:solidFill>
                <a:highlight>
                  <a:srgbClr val="F6F6F6"/>
                </a:highlight>
              </a:rPr>
              <a:t> of a trans-</a:t>
            </a:r>
            <a:r>
              <a:rPr lang="fr-FR" sz="750" dirty="0" err="1">
                <a:solidFill>
                  <a:srgbClr val="212121"/>
                </a:solidFill>
                <a:highlight>
                  <a:srgbClr val="F6F6F6"/>
                </a:highlight>
              </a:rPr>
              <a:t>obturator</a:t>
            </a:r>
            <a:r>
              <a:rPr lang="fr-FR" sz="750" dirty="0">
                <a:solidFill>
                  <a:srgbClr val="212121"/>
                </a:solidFill>
                <a:highlight>
                  <a:srgbClr val="F6F6F6"/>
                </a:highlight>
              </a:rPr>
              <a:t> vaginal </a:t>
            </a:r>
            <a:r>
              <a:rPr lang="fr-FR" sz="750" dirty="0" err="1">
                <a:solidFill>
                  <a:srgbClr val="212121"/>
                </a:solidFill>
                <a:highlight>
                  <a:srgbClr val="F6F6F6"/>
                </a:highlight>
              </a:rPr>
              <a:t>mesh</a:t>
            </a:r>
            <a:r>
              <a:rPr lang="fr-FR" sz="750" dirty="0">
                <a:solidFill>
                  <a:srgbClr val="212121"/>
                </a:solidFill>
                <a:highlight>
                  <a:srgbClr val="F6F6F6"/>
                </a:highlight>
              </a:rPr>
              <a:t> to </a:t>
            </a:r>
            <a:r>
              <a:rPr lang="fr-FR" sz="750" dirty="0" err="1">
                <a:solidFill>
                  <a:srgbClr val="212121"/>
                </a:solidFill>
                <a:highlight>
                  <a:srgbClr val="F6F6F6"/>
                </a:highlight>
              </a:rPr>
              <a:t>repair</a:t>
            </a:r>
            <a:r>
              <a:rPr lang="fr-FR" sz="750" dirty="0">
                <a:solidFill>
                  <a:srgbClr val="212121"/>
                </a:solidFill>
                <a:highlight>
                  <a:srgbClr val="F6F6F6"/>
                </a:highlight>
              </a:rPr>
              <a:t> </a:t>
            </a:r>
            <a:r>
              <a:rPr lang="fr-FR" sz="750" dirty="0" err="1">
                <a:solidFill>
                  <a:srgbClr val="212121"/>
                </a:solidFill>
                <a:highlight>
                  <a:srgbClr val="F6F6F6"/>
                </a:highlight>
              </a:rPr>
              <a:t>pelvic</a:t>
            </a:r>
            <a:r>
              <a:rPr lang="fr-FR" sz="750" dirty="0">
                <a:solidFill>
                  <a:srgbClr val="212121"/>
                </a:solidFill>
                <a:highlight>
                  <a:srgbClr val="F6F6F6"/>
                </a:highlight>
              </a:rPr>
              <a:t> </a:t>
            </a:r>
            <a:r>
              <a:rPr lang="fr-FR" sz="750" dirty="0" err="1">
                <a:solidFill>
                  <a:srgbClr val="212121"/>
                </a:solidFill>
                <a:highlight>
                  <a:srgbClr val="F6F6F6"/>
                </a:highlight>
              </a:rPr>
              <a:t>organ</a:t>
            </a:r>
            <a:r>
              <a:rPr lang="fr-FR" sz="750" dirty="0">
                <a:solidFill>
                  <a:srgbClr val="212121"/>
                </a:solidFill>
                <a:highlight>
                  <a:srgbClr val="F6F6F6"/>
                </a:highlight>
              </a:rPr>
              <a:t> </a:t>
            </a:r>
            <a:r>
              <a:rPr lang="fr-FR" sz="750" dirty="0" err="1">
                <a:solidFill>
                  <a:srgbClr val="212121"/>
                </a:solidFill>
                <a:highlight>
                  <a:srgbClr val="F6F6F6"/>
                </a:highlight>
              </a:rPr>
              <a:t>prolapse</a:t>
            </a:r>
            <a:r>
              <a:rPr lang="fr-FR" sz="750" dirty="0">
                <a:solidFill>
                  <a:srgbClr val="212121"/>
                </a:solidFill>
                <a:highlight>
                  <a:srgbClr val="F6F6F6"/>
                </a:highlight>
              </a:rPr>
              <a:t>. International </a:t>
            </a:r>
            <a:r>
              <a:rPr lang="fr-FR" sz="750" dirty="0" err="1">
                <a:solidFill>
                  <a:srgbClr val="212121"/>
                </a:solidFill>
                <a:highlight>
                  <a:srgbClr val="F6F6F6"/>
                </a:highlight>
              </a:rPr>
              <a:t>Urogynecology</a:t>
            </a:r>
            <a:r>
              <a:rPr lang="fr-FR" sz="750" dirty="0">
                <a:solidFill>
                  <a:srgbClr val="212121"/>
                </a:solidFill>
                <a:highlight>
                  <a:srgbClr val="F6F6F6"/>
                </a:highlight>
              </a:rPr>
              <a:t> Journal 2014</a:t>
            </a:r>
          </a:p>
          <a:p>
            <a:pPr marL="0" indent="0">
              <a:buNone/>
            </a:pPr>
            <a:r>
              <a:rPr lang="fr-FR" sz="750" dirty="0">
                <a:solidFill>
                  <a:srgbClr val="212121"/>
                </a:solidFill>
                <a:highlight>
                  <a:srgbClr val="F6F6F6"/>
                </a:highlight>
              </a:rPr>
              <a:t>Novara G, et al. </a:t>
            </a:r>
            <a:r>
              <a:rPr lang="fr-FR" sz="750" dirty="0" err="1">
                <a:solidFill>
                  <a:srgbClr val="212121"/>
                </a:solidFill>
                <a:highlight>
                  <a:srgbClr val="F6F6F6"/>
                </a:highlight>
              </a:rPr>
              <a:t>Updated</a:t>
            </a:r>
            <a:r>
              <a:rPr lang="fr-FR" sz="750" dirty="0">
                <a:solidFill>
                  <a:srgbClr val="212121"/>
                </a:solidFill>
                <a:highlight>
                  <a:srgbClr val="F6F6F6"/>
                </a:highlight>
              </a:rPr>
              <a:t> </a:t>
            </a:r>
            <a:r>
              <a:rPr lang="fr-FR" sz="750" dirty="0" err="1">
                <a:solidFill>
                  <a:srgbClr val="212121"/>
                </a:solidFill>
                <a:highlight>
                  <a:srgbClr val="F6F6F6"/>
                </a:highlight>
              </a:rPr>
              <a:t>systematic</a:t>
            </a:r>
            <a:r>
              <a:rPr lang="fr-FR" sz="750" dirty="0">
                <a:solidFill>
                  <a:srgbClr val="212121"/>
                </a:solidFill>
                <a:highlight>
                  <a:srgbClr val="F6F6F6"/>
                </a:highlight>
              </a:rPr>
              <a:t> </a:t>
            </a:r>
            <a:r>
              <a:rPr lang="fr-FR" sz="750" dirty="0" err="1">
                <a:solidFill>
                  <a:srgbClr val="212121"/>
                </a:solidFill>
                <a:highlight>
                  <a:srgbClr val="F6F6F6"/>
                </a:highlight>
              </a:rPr>
              <a:t>review</a:t>
            </a:r>
            <a:r>
              <a:rPr lang="fr-FR" sz="750" dirty="0">
                <a:solidFill>
                  <a:srgbClr val="212121"/>
                </a:solidFill>
                <a:highlight>
                  <a:srgbClr val="F6F6F6"/>
                </a:highlight>
              </a:rPr>
              <a:t> and </a:t>
            </a:r>
            <a:r>
              <a:rPr lang="fr-FR" sz="750" dirty="0" err="1">
                <a:solidFill>
                  <a:srgbClr val="212121"/>
                </a:solidFill>
                <a:highlight>
                  <a:srgbClr val="F6F6F6"/>
                </a:highlight>
              </a:rPr>
              <a:t>meta-analysis</a:t>
            </a:r>
            <a:r>
              <a:rPr lang="fr-FR" sz="750" dirty="0">
                <a:solidFill>
                  <a:srgbClr val="212121"/>
                </a:solidFill>
                <a:highlight>
                  <a:srgbClr val="F6F6F6"/>
                </a:highlight>
              </a:rPr>
              <a:t> of the comparative data on </a:t>
            </a:r>
            <a:r>
              <a:rPr lang="fr-FR" sz="750" dirty="0" err="1">
                <a:solidFill>
                  <a:srgbClr val="212121"/>
                </a:solidFill>
                <a:highlight>
                  <a:srgbClr val="F6F6F6"/>
                </a:highlight>
              </a:rPr>
              <a:t>colposuspensions</a:t>
            </a:r>
            <a:r>
              <a:rPr lang="fr-FR" sz="750" dirty="0">
                <a:solidFill>
                  <a:srgbClr val="212121"/>
                </a:solidFill>
                <a:highlight>
                  <a:srgbClr val="F6F6F6"/>
                </a:highlight>
              </a:rPr>
              <a:t>, </a:t>
            </a:r>
            <a:r>
              <a:rPr lang="fr-FR" sz="750" dirty="0" err="1">
                <a:solidFill>
                  <a:srgbClr val="212121"/>
                </a:solidFill>
                <a:highlight>
                  <a:srgbClr val="F6F6F6"/>
                </a:highlight>
              </a:rPr>
              <a:t>pubovaginal</a:t>
            </a:r>
            <a:r>
              <a:rPr lang="fr-FR" sz="750" dirty="0">
                <a:solidFill>
                  <a:srgbClr val="212121"/>
                </a:solidFill>
                <a:highlight>
                  <a:srgbClr val="F6F6F6"/>
                </a:highlight>
              </a:rPr>
              <a:t> slings, and </a:t>
            </a:r>
            <a:r>
              <a:rPr lang="fr-FR" sz="750" dirty="0" err="1">
                <a:solidFill>
                  <a:srgbClr val="212121"/>
                </a:solidFill>
                <a:highlight>
                  <a:srgbClr val="F6F6F6"/>
                </a:highlight>
              </a:rPr>
              <a:t>midurethral</a:t>
            </a:r>
            <a:r>
              <a:rPr lang="fr-FR" sz="750" dirty="0">
                <a:solidFill>
                  <a:srgbClr val="212121"/>
                </a:solidFill>
                <a:highlight>
                  <a:srgbClr val="F6F6F6"/>
                </a:highlight>
              </a:rPr>
              <a:t> tapes in the </a:t>
            </a:r>
            <a:r>
              <a:rPr lang="fr-FR" sz="750" dirty="0" err="1">
                <a:solidFill>
                  <a:srgbClr val="212121"/>
                </a:solidFill>
                <a:highlight>
                  <a:srgbClr val="F6F6F6"/>
                </a:highlight>
              </a:rPr>
              <a:t>surgical</a:t>
            </a:r>
            <a:r>
              <a:rPr lang="fr-FR" sz="750" dirty="0">
                <a:solidFill>
                  <a:srgbClr val="212121"/>
                </a:solidFill>
                <a:highlight>
                  <a:srgbClr val="F6F6F6"/>
                </a:highlight>
              </a:rPr>
              <a:t> </a:t>
            </a:r>
            <a:r>
              <a:rPr lang="fr-FR" sz="750" dirty="0" err="1">
                <a:solidFill>
                  <a:srgbClr val="212121"/>
                </a:solidFill>
                <a:highlight>
                  <a:srgbClr val="F6F6F6"/>
                </a:highlight>
              </a:rPr>
              <a:t>treatment</a:t>
            </a:r>
            <a:r>
              <a:rPr lang="fr-FR" sz="750" dirty="0">
                <a:solidFill>
                  <a:srgbClr val="212121"/>
                </a:solidFill>
                <a:highlight>
                  <a:srgbClr val="F6F6F6"/>
                </a:highlight>
              </a:rPr>
              <a:t> of </a:t>
            </a:r>
            <a:r>
              <a:rPr lang="fr-FR" sz="750" dirty="0" err="1">
                <a:solidFill>
                  <a:srgbClr val="212121"/>
                </a:solidFill>
                <a:highlight>
                  <a:srgbClr val="F6F6F6"/>
                </a:highlight>
              </a:rPr>
              <a:t>female</a:t>
            </a:r>
            <a:r>
              <a:rPr lang="fr-FR" sz="750" dirty="0">
                <a:solidFill>
                  <a:srgbClr val="212121"/>
                </a:solidFill>
                <a:highlight>
                  <a:srgbClr val="F6F6F6"/>
                </a:highlight>
              </a:rPr>
              <a:t> stress </a:t>
            </a:r>
            <a:r>
              <a:rPr lang="fr-FR" sz="750" dirty="0" err="1">
                <a:solidFill>
                  <a:srgbClr val="212121"/>
                </a:solidFill>
                <a:highlight>
                  <a:srgbClr val="F6F6F6"/>
                </a:highlight>
              </a:rPr>
              <a:t>urinary</a:t>
            </a:r>
            <a:r>
              <a:rPr lang="fr-FR" sz="750" dirty="0">
                <a:solidFill>
                  <a:srgbClr val="212121"/>
                </a:solidFill>
                <a:highlight>
                  <a:srgbClr val="F6F6F6"/>
                </a:highlight>
              </a:rPr>
              <a:t> incontinence. </a:t>
            </a:r>
            <a:r>
              <a:rPr lang="fr-FR" sz="750" dirty="0" err="1">
                <a:solidFill>
                  <a:srgbClr val="212121"/>
                </a:solidFill>
                <a:highlight>
                  <a:srgbClr val="F6F6F6"/>
                </a:highlight>
              </a:rPr>
              <a:t>Eur</a:t>
            </a:r>
            <a:r>
              <a:rPr lang="fr-FR" sz="750" dirty="0">
                <a:solidFill>
                  <a:srgbClr val="212121"/>
                </a:solidFill>
                <a:highlight>
                  <a:srgbClr val="F6F6F6"/>
                </a:highlight>
              </a:rPr>
              <a:t> </a:t>
            </a:r>
            <a:r>
              <a:rPr lang="fr-FR" sz="750" dirty="0" err="1">
                <a:solidFill>
                  <a:srgbClr val="212121"/>
                </a:solidFill>
                <a:highlight>
                  <a:srgbClr val="F6F6F6"/>
                </a:highlight>
              </a:rPr>
              <a:t>Urol</a:t>
            </a:r>
            <a:r>
              <a:rPr lang="fr-FR" sz="750" dirty="0">
                <a:solidFill>
                  <a:srgbClr val="212121"/>
                </a:solidFill>
                <a:highlight>
                  <a:srgbClr val="F6F6F6"/>
                </a:highlight>
              </a:rPr>
              <a:t> 2010 </a:t>
            </a:r>
          </a:p>
          <a:p>
            <a:pPr marL="0" indent="0">
              <a:buNone/>
            </a:pPr>
            <a:endParaRPr lang="fr-FR" sz="750" dirty="0">
              <a:solidFill>
                <a:srgbClr val="212121"/>
              </a:solidFill>
              <a:highlight>
                <a:srgbClr val="C0C0C0"/>
              </a:highlight>
            </a:endParaRPr>
          </a:p>
          <a:p>
            <a:pPr marL="685800" lvl="4" indent="0">
              <a:spcBef>
                <a:spcPts val="750"/>
              </a:spcBef>
              <a:buNone/>
            </a:pPr>
            <a:endParaRPr lang="fr-FR" sz="525" dirty="0">
              <a:solidFill>
                <a:srgbClr val="212121"/>
              </a:solidFill>
              <a:highlight>
                <a:srgbClr val="F6F6F6"/>
              </a:highlight>
              <a:latin typeface="+mj-lt"/>
            </a:endParaRPr>
          </a:p>
        </p:txBody>
      </p:sp>
      <p:pic>
        <p:nvPicPr>
          <p:cNvPr id="13" name="Image 12" descr="Une image contenant texte, capture d’écran, Police, nombre&#10;&#10;Description générée automatiquement">
            <a:extLst>
              <a:ext uri="{FF2B5EF4-FFF2-40B4-BE49-F238E27FC236}">
                <a16:creationId xmlns:a16="http://schemas.microsoft.com/office/drawing/2014/main" id="{93E5563B-9BBB-7CAB-D426-F34E7FA589C2}"/>
              </a:ext>
            </a:extLst>
          </p:cNvPr>
          <p:cNvPicPr>
            <a:picLocks noChangeAspect="1"/>
          </p:cNvPicPr>
          <p:nvPr/>
        </p:nvPicPr>
        <p:blipFill>
          <a:blip r:embed="rId2"/>
          <a:stretch>
            <a:fillRect/>
          </a:stretch>
        </p:blipFill>
        <p:spPr>
          <a:xfrm>
            <a:off x="419899" y="1028187"/>
            <a:ext cx="5653637" cy="1517096"/>
          </a:xfrm>
          <a:prstGeom prst="rect">
            <a:avLst/>
          </a:prstGeom>
        </p:spPr>
      </p:pic>
      <p:pic>
        <p:nvPicPr>
          <p:cNvPr id="5" name="Image 4">
            <a:extLst>
              <a:ext uri="{FF2B5EF4-FFF2-40B4-BE49-F238E27FC236}">
                <a16:creationId xmlns:a16="http://schemas.microsoft.com/office/drawing/2014/main" id="{C9E94387-2C01-CC02-66F4-02E595C2DA01}"/>
              </a:ext>
            </a:extLst>
          </p:cNvPr>
          <p:cNvPicPr>
            <a:picLocks noChangeAspect="1"/>
          </p:cNvPicPr>
          <p:nvPr/>
        </p:nvPicPr>
        <p:blipFill>
          <a:blip r:embed="rId3"/>
          <a:stretch>
            <a:fillRect/>
          </a:stretch>
        </p:blipFill>
        <p:spPr>
          <a:xfrm>
            <a:off x="6510001" y="195785"/>
            <a:ext cx="2214101" cy="1576368"/>
          </a:xfrm>
          <a:prstGeom prst="rect">
            <a:avLst/>
          </a:prstGeom>
        </p:spPr>
      </p:pic>
      <p:sp>
        <p:nvSpPr>
          <p:cNvPr id="14" name="ZoneTexte 13">
            <a:extLst>
              <a:ext uri="{FF2B5EF4-FFF2-40B4-BE49-F238E27FC236}">
                <a16:creationId xmlns:a16="http://schemas.microsoft.com/office/drawing/2014/main" id="{2F0AB829-86DD-C8A1-C4CB-19C7C401C625}"/>
              </a:ext>
            </a:extLst>
          </p:cNvPr>
          <p:cNvSpPr txBox="1"/>
          <p:nvPr/>
        </p:nvSpPr>
        <p:spPr>
          <a:xfrm>
            <a:off x="419899" y="2598218"/>
            <a:ext cx="4933950" cy="393569"/>
          </a:xfrm>
          <a:prstGeom prst="rect">
            <a:avLst/>
          </a:prstGeom>
          <a:noFill/>
        </p:spPr>
        <p:txBody>
          <a:bodyPr wrap="square" rtlCol="0">
            <a:spAutoFit/>
          </a:bodyPr>
          <a:lstStyle/>
          <a:p>
            <a:pPr defTabSz="685800">
              <a:lnSpc>
                <a:spcPct val="90000"/>
              </a:lnSpc>
              <a:spcBef>
                <a:spcPts val="750"/>
              </a:spcBef>
            </a:pPr>
            <a:r>
              <a:rPr lang="fr-FR" sz="675" dirty="0">
                <a:solidFill>
                  <a:srgbClr val="212121"/>
                </a:solidFill>
                <a:highlight>
                  <a:srgbClr val="F6F6F6"/>
                </a:highlight>
                <a:latin typeface="Aptos Display" panose="02110004020202020204"/>
              </a:rPr>
              <a:t>HAS • Complications de la chirurgie avec </a:t>
            </a:r>
            <a:r>
              <a:rPr lang="fr-FR" sz="675" dirty="0" err="1">
                <a:solidFill>
                  <a:srgbClr val="212121"/>
                </a:solidFill>
                <a:highlight>
                  <a:srgbClr val="F6F6F6"/>
                </a:highlight>
                <a:latin typeface="Aptos Display" panose="02110004020202020204"/>
              </a:rPr>
              <a:t>prothèse</a:t>
            </a:r>
            <a:r>
              <a:rPr lang="fr-FR" sz="675" dirty="0">
                <a:solidFill>
                  <a:srgbClr val="212121"/>
                </a:solidFill>
                <a:highlight>
                  <a:srgbClr val="F6F6F6"/>
                </a:highlight>
                <a:latin typeface="Aptos Display" panose="02110004020202020204"/>
              </a:rPr>
              <a:t> de l’incontinence urinaire d’effort et du prolapsus </a:t>
            </a:r>
            <a:r>
              <a:rPr lang="fr-FR" sz="675" dirty="0" err="1">
                <a:solidFill>
                  <a:srgbClr val="212121"/>
                </a:solidFill>
                <a:highlight>
                  <a:srgbClr val="F6F6F6"/>
                </a:highlight>
                <a:latin typeface="Aptos Display" panose="02110004020202020204"/>
              </a:rPr>
              <a:t>génital</a:t>
            </a:r>
            <a:r>
              <a:rPr lang="fr-FR" sz="675" dirty="0">
                <a:solidFill>
                  <a:srgbClr val="212121"/>
                </a:solidFill>
                <a:highlight>
                  <a:srgbClr val="F6F6F6"/>
                </a:highlight>
                <a:latin typeface="Aptos Display" panose="02110004020202020204"/>
              </a:rPr>
              <a:t> de la femme • mars 2023</a:t>
            </a:r>
          </a:p>
          <a:p>
            <a:pPr defTabSz="685800"/>
            <a:endParaRPr lang="fr-FR" sz="1350" dirty="0">
              <a:solidFill>
                <a:prstClr val="black"/>
              </a:solidFill>
              <a:latin typeface="Aptos" panose="02110004020202020204"/>
            </a:endParaRPr>
          </a:p>
        </p:txBody>
      </p:sp>
      <p:sp>
        <p:nvSpPr>
          <p:cNvPr id="15" name="ZoneTexte 14">
            <a:extLst>
              <a:ext uri="{FF2B5EF4-FFF2-40B4-BE49-F238E27FC236}">
                <a16:creationId xmlns:a16="http://schemas.microsoft.com/office/drawing/2014/main" id="{9BAE99AC-9035-8266-134F-A6A99DBA04D7}"/>
              </a:ext>
            </a:extLst>
          </p:cNvPr>
          <p:cNvSpPr txBox="1"/>
          <p:nvPr/>
        </p:nvSpPr>
        <p:spPr>
          <a:xfrm>
            <a:off x="6377940" y="1685940"/>
            <a:ext cx="2346162" cy="611706"/>
          </a:xfrm>
          <a:prstGeom prst="rect">
            <a:avLst/>
          </a:prstGeom>
          <a:noFill/>
        </p:spPr>
        <p:txBody>
          <a:bodyPr wrap="square" rtlCol="0">
            <a:spAutoFit/>
          </a:bodyPr>
          <a:lstStyle/>
          <a:p>
            <a:pPr defTabSz="685800"/>
            <a:r>
              <a:rPr lang="fr-FR" sz="675" dirty="0">
                <a:solidFill>
                  <a:srgbClr val="212121"/>
                </a:solidFill>
                <a:highlight>
                  <a:srgbClr val="F6F6F6"/>
                </a:highlight>
                <a:latin typeface="Aptos Display" panose="02110004020202020204"/>
              </a:rPr>
              <a:t>DEVELOPED BTJWGOTAUSATIUA. Joint position </a:t>
            </a:r>
            <a:r>
              <a:rPr lang="fr-FR" sz="675" dirty="0" err="1">
                <a:solidFill>
                  <a:srgbClr val="212121"/>
                </a:solidFill>
                <a:highlight>
                  <a:srgbClr val="F6F6F6"/>
                </a:highlight>
                <a:latin typeface="Aptos Display" panose="02110004020202020204"/>
              </a:rPr>
              <a:t>statement</a:t>
            </a:r>
            <a:r>
              <a:rPr lang="fr-FR" sz="675" dirty="0">
                <a:solidFill>
                  <a:srgbClr val="212121"/>
                </a:solidFill>
                <a:highlight>
                  <a:srgbClr val="F6F6F6"/>
                </a:highlight>
                <a:latin typeface="Aptos Display" panose="02110004020202020204"/>
              </a:rPr>
              <a:t> on the management of </a:t>
            </a:r>
            <a:r>
              <a:rPr lang="fr-FR" sz="675" dirty="0" err="1">
                <a:solidFill>
                  <a:srgbClr val="212121"/>
                </a:solidFill>
                <a:highlight>
                  <a:srgbClr val="F6F6F6"/>
                </a:highlight>
                <a:latin typeface="Aptos Display" panose="02110004020202020204"/>
              </a:rPr>
              <a:t>mesh-related</a:t>
            </a:r>
            <a:r>
              <a:rPr lang="fr-FR" sz="675" dirty="0">
                <a:solidFill>
                  <a:srgbClr val="212121"/>
                </a:solidFill>
                <a:highlight>
                  <a:srgbClr val="F6F6F6"/>
                </a:highlight>
                <a:latin typeface="Aptos Display" panose="02110004020202020204"/>
              </a:rPr>
              <a:t> complications for the FPMRS </a:t>
            </a:r>
            <a:r>
              <a:rPr lang="fr-FR" sz="675" dirty="0" err="1">
                <a:solidFill>
                  <a:srgbClr val="212121"/>
                </a:solidFill>
                <a:highlight>
                  <a:srgbClr val="F6F6F6"/>
                </a:highlight>
                <a:latin typeface="Aptos Display" panose="02110004020202020204"/>
              </a:rPr>
              <a:t>specialist</a:t>
            </a:r>
            <a:r>
              <a:rPr lang="fr-FR" sz="675" dirty="0">
                <a:solidFill>
                  <a:srgbClr val="212121"/>
                </a:solidFill>
                <a:highlight>
                  <a:srgbClr val="F6F6F6"/>
                </a:highlight>
                <a:latin typeface="Aptos Display" panose="02110004020202020204"/>
              </a:rPr>
              <a:t>. International </a:t>
            </a:r>
            <a:r>
              <a:rPr lang="fr-FR" sz="675" dirty="0" err="1">
                <a:solidFill>
                  <a:srgbClr val="212121"/>
                </a:solidFill>
                <a:highlight>
                  <a:srgbClr val="F6F6F6"/>
                </a:highlight>
                <a:latin typeface="Aptos Display" panose="02110004020202020204"/>
              </a:rPr>
              <a:t>Urogynecology</a:t>
            </a:r>
            <a:r>
              <a:rPr lang="fr-FR" sz="675" dirty="0">
                <a:solidFill>
                  <a:srgbClr val="212121"/>
                </a:solidFill>
                <a:highlight>
                  <a:srgbClr val="F6F6F6"/>
                </a:highlight>
                <a:latin typeface="Aptos Display" panose="02110004020202020204"/>
              </a:rPr>
              <a:t> Journal 2020</a:t>
            </a:r>
          </a:p>
          <a:p>
            <a:pPr defTabSz="685800"/>
            <a:endParaRPr lang="fr-FR" sz="1350" dirty="0">
              <a:solidFill>
                <a:prstClr val="black"/>
              </a:solidFill>
              <a:latin typeface="Aptos" panose="02110004020202020204"/>
            </a:endParaRPr>
          </a:p>
        </p:txBody>
      </p:sp>
      <p:sp>
        <p:nvSpPr>
          <p:cNvPr id="16" name="Cadre 15">
            <a:extLst>
              <a:ext uri="{FF2B5EF4-FFF2-40B4-BE49-F238E27FC236}">
                <a16:creationId xmlns:a16="http://schemas.microsoft.com/office/drawing/2014/main" id="{355A595E-0670-9A82-42A8-5446B4AF7AC5}"/>
              </a:ext>
            </a:extLst>
          </p:cNvPr>
          <p:cNvSpPr/>
          <p:nvPr/>
        </p:nvSpPr>
        <p:spPr>
          <a:xfrm>
            <a:off x="495300" y="1999576"/>
            <a:ext cx="5326380" cy="189272"/>
          </a:xfrm>
          <a:prstGeom prst="fram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prstClr val="black"/>
              </a:solidFill>
              <a:latin typeface="Aptos" panose="02110004020202020204"/>
            </a:endParaRPr>
          </a:p>
        </p:txBody>
      </p:sp>
      <p:sp>
        <p:nvSpPr>
          <p:cNvPr id="17" name="ZoneTexte 16">
            <a:extLst>
              <a:ext uri="{FF2B5EF4-FFF2-40B4-BE49-F238E27FC236}">
                <a16:creationId xmlns:a16="http://schemas.microsoft.com/office/drawing/2014/main" id="{4E804633-7369-3377-7B7D-5181D9499447}"/>
              </a:ext>
            </a:extLst>
          </p:cNvPr>
          <p:cNvSpPr txBox="1"/>
          <p:nvPr/>
        </p:nvSpPr>
        <p:spPr>
          <a:xfrm>
            <a:off x="419897" y="2747232"/>
            <a:ext cx="5722911" cy="1338828"/>
          </a:xfrm>
          <a:prstGeom prst="rect">
            <a:avLst/>
          </a:prstGeom>
          <a:noFill/>
        </p:spPr>
        <p:txBody>
          <a:bodyPr wrap="square" rtlCol="0">
            <a:spAutoFit/>
          </a:bodyPr>
          <a:lstStyle/>
          <a:p>
            <a:pPr defTabSz="685800"/>
            <a:r>
              <a:rPr lang="fr-FR" altLang="fr-FR" sz="1350" dirty="0">
                <a:solidFill>
                  <a:prstClr val="black"/>
                </a:solidFill>
                <a:latin typeface="Aptos" panose="02110004020202020204"/>
              </a:rPr>
              <a:t>Douleur </a:t>
            </a:r>
            <a:r>
              <a:rPr lang="fr-FR" altLang="fr-FR" sz="1350" dirty="0">
                <a:solidFill>
                  <a:srgbClr val="156082"/>
                </a:solidFill>
                <a:latin typeface="Aptos" panose="02110004020202020204"/>
              </a:rPr>
              <a:t>face antéro-interne de la cuisse </a:t>
            </a:r>
            <a:r>
              <a:rPr lang="fr-FR" altLang="fr-FR" sz="1200" dirty="0">
                <a:solidFill>
                  <a:prstClr val="black"/>
                </a:solidFill>
                <a:latin typeface="Aptos" panose="02110004020202020204"/>
              </a:rPr>
              <a:t>(Pas d’irradiation dans la jambe)</a:t>
            </a:r>
          </a:p>
          <a:p>
            <a:pPr defTabSz="685800"/>
            <a:r>
              <a:rPr lang="fr-FR" altLang="fr-FR" sz="1350" dirty="0">
                <a:solidFill>
                  <a:prstClr val="black"/>
                </a:solidFill>
                <a:latin typeface="Aptos" panose="02110004020202020204"/>
              </a:rPr>
              <a:t>Douleur </a:t>
            </a:r>
            <a:r>
              <a:rPr lang="fr-FR" altLang="fr-FR" sz="1350" dirty="0">
                <a:solidFill>
                  <a:srgbClr val="156082"/>
                </a:solidFill>
                <a:latin typeface="Aptos" panose="02110004020202020204"/>
              </a:rPr>
              <a:t>neuropathique</a:t>
            </a:r>
          </a:p>
          <a:p>
            <a:pPr defTabSz="685800"/>
            <a:r>
              <a:rPr lang="fr-FR" altLang="fr-FR" sz="1350" dirty="0">
                <a:solidFill>
                  <a:prstClr val="black"/>
                </a:solidFill>
                <a:latin typeface="Aptos" panose="02110004020202020204"/>
              </a:rPr>
              <a:t>Douleur à la marche (</a:t>
            </a:r>
            <a:r>
              <a:rPr lang="fr-FR" altLang="fr-FR" sz="1350" dirty="0">
                <a:solidFill>
                  <a:srgbClr val="156082"/>
                </a:solidFill>
                <a:latin typeface="Aptos" panose="02110004020202020204"/>
              </a:rPr>
              <a:t>Boiterie</a:t>
            </a:r>
            <a:r>
              <a:rPr lang="fr-FR" altLang="fr-FR" sz="1350" dirty="0">
                <a:solidFill>
                  <a:prstClr val="black"/>
                </a:solidFill>
                <a:latin typeface="Aptos" panose="02110004020202020204"/>
              </a:rPr>
              <a:t> par esquive du pas)</a:t>
            </a:r>
          </a:p>
          <a:p>
            <a:pPr defTabSz="685800"/>
            <a:r>
              <a:rPr lang="fr-FR" altLang="fr-FR" sz="1350" dirty="0">
                <a:solidFill>
                  <a:prstClr val="black"/>
                </a:solidFill>
                <a:latin typeface="Aptos" panose="02110004020202020204"/>
              </a:rPr>
              <a:t>Aggravation en appui unipodal</a:t>
            </a:r>
          </a:p>
          <a:p>
            <a:pPr defTabSz="685800"/>
            <a:r>
              <a:rPr lang="fr-FR" altLang="fr-FR" sz="1350" dirty="0">
                <a:solidFill>
                  <a:prstClr val="black"/>
                </a:solidFill>
                <a:latin typeface="Aptos" panose="02110004020202020204"/>
              </a:rPr>
              <a:t>Calmé en position assise ou allongée</a:t>
            </a:r>
          </a:p>
          <a:p>
            <a:pPr defTabSz="685800"/>
            <a:r>
              <a:rPr lang="fr-FR" altLang="fr-FR" sz="1350" dirty="0">
                <a:solidFill>
                  <a:prstClr val="black"/>
                </a:solidFill>
                <a:latin typeface="Aptos" panose="02110004020202020204"/>
              </a:rPr>
              <a:t>Pas de déficit sensitif ou moteur</a:t>
            </a:r>
          </a:p>
        </p:txBody>
      </p:sp>
      <p:pic>
        <p:nvPicPr>
          <p:cNvPr id="18" name="Image 17">
            <a:extLst>
              <a:ext uri="{FF2B5EF4-FFF2-40B4-BE49-F238E27FC236}">
                <a16:creationId xmlns:a16="http://schemas.microsoft.com/office/drawing/2014/main" id="{678C55CA-FBD7-9534-C290-C39C8DFCD050}"/>
              </a:ext>
            </a:extLst>
          </p:cNvPr>
          <p:cNvPicPr>
            <a:picLocks noChangeAspect="1"/>
          </p:cNvPicPr>
          <p:nvPr/>
        </p:nvPicPr>
        <p:blipFill>
          <a:blip r:embed="rId4"/>
          <a:stretch>
            <a:fillRect/>
          </a:stretch>
        </p:blipFill>
        <p:spPr>
          <a:xfrm>
            <a:off x="5821680" y="2122094"/>
            <a:ext cx="3136746" cy="1761147"/>
          </a:xfrm>
          <a:prstGeom prst="rect">
            <a:avLst/>
          </a:prstGeom>
        </p:spPr>
      </p:pic>
    </p:spTree>
    <p:extLst>
      <p:ext uri="{BB962C8B-B14F-4D97-AF65-F5344CB8AC3E}">
        <p14:creationId xmlns:p14="http://schemas.microsoft.com/office/powerpoint/2010/main" val="1103333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AF822A-2694-A574-5F56-1FD0FF1C4983}"/>
              </a:ext>
            </a:extLst>
          </p:cNvPr>
          <p:cNvSpPr>
            <a:spLocks noGrp="1"/>
          </p:cNvSpPr>
          <p:nvPr>
            <p:ph type="title"/>
          </p:nvPr>
        </p:nvSpPr>
        <p:spPr/>
        <p:txBody>
          <a:bodyPr/>
          <a:lstStyle/>
          <a:p>
            <a:r>
              <a:rPr lang="fr-FR" b="1" dirty="0">
                <a:solidFill>
                  <a:schemeClr val="accent1"/>
                </a:solidFill>
              </a:rPr>
              <a:t>Névrome cicatriciel</a:t>
            </a:r>
          </a:p>
        </p:txBody>
      </p:sp>
      <p:sp>
        <p:nvSpPr>
          <p:cNvPr id="4" name="Espace réservé du contenu 3">
            <a:extLst>
              <a:ext uri="{FF2B5EF4-FFF2-40B4-BE49-F238E27FC236}">
                <a16:creationId xmlns:a16="http://schemas.microsoft.com/office/drawing/2014/main" id="{F0F1CEDF-1677-59EE-1F78-3898CBFFA690}"/>
              </a:ext>
            </a:extLst>
          </p:cNvPr>
          <p:cNvSpPr>
            <a:spLocks noGrp="1"/>
          </p:cNvSpPr>
          <p:nvPr>
            <p:ph sz="half" idx="2"/>
          </p:nvPr>
        </p:nvSpPr>
        <p:spPr>
          <a:xfrm>
            <a:off x="524334" y="4525265"/>
            <a:ext cx="6836587" cy="344392"/>
          </a:xfrm>
        </p:spPr>
        <p:txBody>
          <a:bodyPr>
            <a:normAutofit fontScale="92500" lnSpcReduction="10000"/>
          </a:bodyPr>
          <a:lstStyle/>
          <a:p>
            <a:pPr marL="0" indent="0">
              <a:buNone/>
            </a:pPr>
            <a:r>
              <a:rPr lang="fr-FR" sz="675" dirty="0">
                <a:solidFill>
                  <a:srgbClr val="212121"/>
                </a:solidFill>
                <a:highlight>
                  <a:srgbClr val="F6F6F6"/>
                </a:highlight>
                <a:latin typeface="+mj-lt"/>
              </a:rPr>
              <a:t>(HWANG CD, et al. </a:t>
            </a:r>
            <a:r>
              <a:rPr lang="fr-FR" sz="675" dirty="0" err="1">
                <a:solidFill>
                  <a:srgbClr val="212121"/>
                </a:solidFill>
                <a:highlight>
                  <a:srgbClr val="F6F6F6"/>
                </a:highlight>
                <a:latin typeface="+mj-lt"/>
              </a:rPr>
              <a:t>Biology</a:t>
            </a:r>
            <a:r>
              <a:rPr lang="fr-FR" sz="675" dirty="0">
                <a:solidFill>
                  <a:srgbClr val="212121"/>
                </a:solidFill>
                <a:highlight>
                  <a:srgbClr val="F6F6F6"/>
                </a:highlight>
                <a:latin typeface="+mj-lt"/>
              </a:rPr>
              <a:t> and </a:t>
            </a:r>
            <a:r>
              <a:rPr lang="fr-FR" sz="675" dirty="0" err="1">
                <a:solidFill>
                  <a:srgbClr val="212121"/>
                </a:solidFill>
                <a:highlight>
                  <a:srgbClr val="F6F6F6"/>
                </a:highlight>
                <a:latin typeface="+mj-lt"/>
              </a:rPr>
              <a:t>pathophysiology</a:t>
            </a:r>
            <a:r>
              <a:rPr lang="fr-FR" sz="675" dirty="0">
                <a:solidFill>
                  <a:srgbClr val="212121"/>
                </a:solidFill>
                <a:highlight>
                  <a:srgbClr val="F6F6F6"/>
                </a:highlight>
                <a:latin typeface="+mj-lt"/>
              </a:rPr>
              <a:t> of </a:t>
            </a:r>
            <a:r>
              <a:rPr lang="fr-FR" sz="675" dirty="0" err="1">
                <a:solidFill>
                  <a:srgbClr val="212121"/>
                </a:solidFill>
                <a:highlight>
                  <a:srgbClr val="F6F6F6"/>
                </a:highlight>
                <a:latin typeface="+mj-lt"/>
              </a:rPr>
              <a:t>symptomatic</a:t>
            </a:r>
            <a:r>
              <a:rPr lang="fr-FR" sz="675" dirty="0">
                <a:solidFill>
                  <a:srgbClr val="212121"/>
                </a:solidFill>
                <a:highlight>
                  <a:srgbClr val="F6F6F6"/>
                </a:highlight>
                <a:latin typeface="+mj-lt"/>
              </a:rPr>
              <a:t> </a:t>
            </a:r>
            <a:r>
              <a:rPr lang="fr-FR" sz="675" dirty="0" err="1">
                <a:solidFill>
                  <a:srgbClr val="212121"/>
                </a:solidFill>
                <a:highlight>
                  <a:srgbClr val="F6F6F6"/>
                </a:highlight>
                <a:latin typeface="+mj-lt"/>
              </a:rPr>
              <a:t>neuromas</a:t>
            </a:r>
            <a:r>
              <a:rPr lang="fr-FR" sz="675" dirty="0">
                <a:solidFill>
                  <a:srgbClr val="212121"/>
                </a:solidFill>
                <a:highlight>
                  <a:srgbClr val="F6F6F6"/>
                </a:highlight>
                <a:latin typeface="+mj-lt"/>
              </a:rPr>
              <a:t>. Pain 2024)</a:t>
            </a:r>
          </a:p>
          <a:p>
            <a:pPr marL="0" indent="0">
              <a:buNone/>
            </a:pPr>
            <a:r>
              <a:rPr lang="fr-FR" sz="675" dirty="0">
                <a:solidFill>
                  <a:srgbClr val="212121"/>
                </a:solidFill>
                <a:highlight>
                  <a:srgbClr val="F6F6F6"/>
                </a:highlight>
                <a:latin typeface="+mj-lt"/>
              </a:rPr>
              <a:t>(Lee, M. &amp; </a:t>
            </a:r>
            <a:r>
              <a:rPr lang="fr-FR" sz="675" dirty="0" err="1">
                <a:solidFill>
                  <a:srgbClr val="212121"/>
                </a:solidFill>
                <a:highlight>
                  <a:srgbClr val="F6F6F6"/>
                </a:highlight>
                <a:latin typeface="+mj-lt"/>
              </a:rPr>
              <a:t>Guyuron</a:t>
            </a:r>
            <a:r>
              <a:rPr lang="fr-FR" sz="675" dirty="0">
                <a:solidFill>
                  <a:srgbClr val="212121"/>
                </a:solidFill>
                <a:highlight>
                  <a:srgbClr val="F6F6F6"/>
                </a:highlight>
                <a:latin typeface="+mj-lt"/>
              </a:rPr>
              <a:t>, B. (2015). </a:t>
            </a:r>
            <a:r>
              <a:rPr lang="fr-FR" sz="675" dirty="0" err="1">
                <a:solidFill>
                  <a:srgbClr val="212121"/>
                </a:solidFill>
                <a:highlight>
                  <a:srgbClr val="F6F6F6"/>
                </a:highlight>
                <a:latin typeface="+mj-lt"/>
              </a:rPr>
              <a:t>Postoperative</a:t>
            </a:r>
            <a:r>
              <a:rPr lang="fr-FR" sz="675" dirty="0">
                <a:solidFill>
                  <a:srgbClr val="212121"/>
                </a:solidFill>
                <a:highlight>
                  <a:srgbClr val="F6F6F6"/>
                </a:highlight>
                <a:latin typeface="+mj-lt"/>
              </a:rPr>
              <a:t> </a:t>
            </a:r>
            <a:r>
              <a:rPr lang="fr-FR" sz="675" dirty="0" err="1">
                <a:solidFill>
                  <a:srgbClr val="212121"/>
                </a:solidFill>
                <a:highlight>
                  <a:srgbClr val="F6F6F6"/>
                </a:highlight>
                <a:latin typeface="+mj-lt"/>
              </a:rPr>
              <a:t>Neuromas</a:t>
            </a:r>
            <a:r>
              <a:rPr lang="fr-FR" sz="675" dirty="0">
                <a:solidFill>
                  <a:srgbClr val="212121"/>
                </a:solidFill>
                <a:highlight>
                  <a:srgbClr val="F6F6F6"/>
                </a:highlight>
                <a:latin typeface="+mj-lt"/>
              </a:rPr>
              <a:t>. In Shane </a:t>
            </a:r>
            <a:r>
              <a:rPr lang="fr-FR" sz="675" dirty="0" err="1">
                <a:solidFill>
                  <a:srgbClr val="212121"/>
                </a:solidFill>
                <a:highlight>
                  <a:srgbClr val="F6F6F6"/>
                </a:highlight>
                <a:latin typeface="+mj-lt"/>
              </a:rPr>
              <a:t>Tubbs</a:t>
            </a:r>
            <a:r>
              <a:rPr lang="fr-FR" sz="675" dirty="0">
                <a:solidFill>
                  <a:srgbClr val="212121"/>
                </a:solidFill>
                <a:highlight>
                  <a:srgbClr val="F6F6F6"/>
                </a:highlight>
                <a:latin typeface="+mj-lt"/>
              </a:rPr>
              <a:t>, R. </a:t>
            </a:r>
            <a:r>
              <a:rPr lang="fr-FR" sz="675" dirty="0" err="1">
                <a:solidFill>
                  <a:srgbClr val="212121"/>
                </a:solidFill>
                <a:highlight>
                  <a:srgbClr val="F6F6F6"/>
                </a:highlight>
                <a:latin typeface="+mj-lt"/>
              </a:rPr>
              <a:t>Rizk</a:t>
            </a:r>
            <a:r>
              <a:rPr lang="fr-FR" sz="675" dirty="0">
                <a:solidFill>
                  <a:srgbClr val="212121"/>
                </a:solidFill>
                <a:highlight>
                  <a:srgbClr val="F6F6F6"/>
                </a:highlight>
                <a:latin typeface="+mj-lt"/>
              </a:rPr>
              <a:t>, E. </a:t>
            </a:r>
            <a:r>
              <a:rPr lang="fr-FR" sz="675" dirty="0" err="1">
                <a:solidFill>
                  <a:srgbClr val="212121"/>
                </a:solidFill>
                <a:highlight>
                  <a:srgbClr val="F6F6F6"/>
                </a:highlight>
                <a:latin typeface="+mj-lt"/>
              </a:rPr>
              <a:t>Loukas</a:t>
            </a:r>
            <a:r>
              <a:rPr lang="fr-FR" sz="675" dirty="0">
                <a:solidFill>
                  <a:srgbClr val="212121"/>
                </a:solidFill>
                <a:highlight>
                  <a:srgbClr val="F6F6F6"/>
                </a:highlight>
                <a:latin typeface="+mj-lt"/>
              </a:rPr>
              <a:t>, M. Barbaro, N. &amp; Spinner, J. Nerves and Nerve Injuries, vol. 2 (99–112). Academic </a:t>
            </a:r>
            <a:r>
              <a:rPr lang="fr-FR" sz="675" dirty="0" err="1">
                <a:solidFill>
                  <a:srgbClr val="212121"/>
                </a:solidFill>
                <a:highlight>
                  <a:srgbClr val="F6F6F6"/>
                </a:highlight>
                <a:latin typeface="+mj-lt"/>
              </a:rPr>
              <a:t>Press</a:t>
            </a:r>
            <a:r>
              <a:rPr lang="fr-FR" sz="675" dirty="0">
                <a:solidFill>
                  <a:srgbClr val="212121"/>
                </a:solidFill>
                <a:highlight>
                  <a:srgbClr val="F6F6F6"/>
                </a:highlight>
                <a:latin typeface="+mj-lt"/>
              </a:rPr>
              <a:t> )</a:t>
            </a:r>
          </a:p>
          <a:p>
            <a:pPr marL="0" indent="0">
              <a:buNone/>
            </a:pPr>
            <a:endParaRPr lang="fr-FR" sz="600" dirty="0">
              <a:solidFill>
                <a:srgbClr val="212121"/>
              </a:solidFill>
              <a:highlight>
                <a:srgbClr val="F6F6F6"/>
              </a:highlight>
              <a:latin typeface="+mj-lt"/>
            </a:endParaRPr>
          </a:p>
        </p:txBody>
      </p:sp>
      <p:pic>
        <p:nvPicPr>
          <p:cNvPr id="7" name="Espace réservé du contenu 6" descr="Une image contenant texte&#10;&#10;Description générée automatiquement">
            <a:extLst>
              <a:ext uri="{FF2B5EF4-FFF2-40B4-BE49-F238E27FC236}">
                <a16:creationId xmlns:a16="http://schemas.microsoft.com/office/drawing/2014/main" id="{A0A2308C-B844-2BC2-AC58-163D8EF48C0F}"/>
              </a:ext>
            </a:extLst>
          </p:cNvPr>
          <p:cNvPicPr>
            <a:picLocks noGrp="1" noChangeAspect="1"/>
          </p:cNvPicPr>
          <p:nvPr>
            <p:ph sz="quarter" idx="4"/>
          </p:nvPr>
        </p:nvPicPr>
        <p:blipFill>
          <a:blip r:embed="rId2"/>
          <a:stretch>
            <a:fillRect/>
          </a:stretch>
        </p:blipFill>
        <p:spPr>
          <a:xfrm>
            <a:off x="308108" y="1117459"/>
            <a:ext cx="5296110" cy="3309602"/>
          </a:xfrm>
          <a:prstGeom prst="rect">
            <a:avLst/>
          </a:prstGeom>
        </p:spPr>
      </p:pic>
      <p:sp>
        <p:nvSpPr>
          <p:cNvPr id="3" name="ZoneTexte 2">
            <a:extLst>
              <a:ext uri="{FF2B5EF4-FFF2-40B4-BE49-F238E27FC236}">
                <a16:creationId xmlns:a16="http://schemas.microsoft.com/office/drawing/2014/main" id="{613EB341-04FC-20F1-EBEA-0F9152218546}"/>
              </a:ext>
            </a:extLst>
          </p:cNvPr>
          <p:cNvSpPr txBox="1"/>
          <p:nvPr/>
        </p:nvSpPr>
        <p:spPr>
          <a:xfrm>
            <a:off x="5604217" y="1019254"/>
            <a:ext cx="3265463" cy="2516073"/>
          </a:xfrm>
          <a:prstGeom prst="rect">
            <a:avLst/>
          </a:prstGeom>
          <a:noFill/>
        </p:spPr>
        <p:txBody>
          <a:bodyPr wrap="square" rtlCol="0">
            <a:spAutoFit/>
          </a:bodyPr>
          <a:lstStyle/>
          <a:p>
            <a:pPr marL="214313" indent="-214313" defTabSz="685800">
              <a:buFont typeface="Arial" panose="020B0604020202020204" pitchFamily="34" charset="0"/>
              <a:buChar char="•"/>
            </a:pPr>
            <a:r>
              <a:rPr lang="fr-FR" sz="1350" dirty="0">
                <a:solidFill>
                  <a:prstClr val="black"/>
                </a:solidFill>
                <a:latin typeface="Aptos" panose="02110004020202020204"/>
              </a:rPr>
              <a:t>masse de tissu nerveux composé de repousses axonale désorganisée et d’une variété de cellules </a:t>
            </a:r>
            <a:r>
              <a:rPr lang="fr-FR" sz="900" dirty="0">
                <a:solidFill>
                  <a:prstClr val="black"/>
                </a:solidFill>
                <a:latin typeface="Aptos" panose="02110004020202020204"/>
              </a:rPr>
              <a:t>(macrophages, myofibroblastes, cellules de Schwann…)</a:t>
            </a:r>
          </a:p>
          <a:p>
            <a:pPr marL="214313" indent="-214313" defTabSz="685800">
              <a:buFont typeface="Arial" panose="020B0604020202020204" pitchFamily="34" charset="0"/>
              <a:buChar char="•"/>
            </a:pPr>
            <a:endParaRPr lang="fr-FR" sz="1350" dirty="0">
              <a:solidFill>
                <a:prstClr val="black"/>
              </a:solidFill>
              <a:latin typeface="Aptos" panose="02110004020202020204"/>
            </a:endParaRPr>
          </a:p>
          <a:p>
            <a:pPr marL="214313" indent="-214313" defTabSz="685800">
              <a:buFont typeface="Arial" panose="020B0604020202020204" pitchFamily="34" charset="0"/>
              <a:buChar char="•"/>
            </a:pPr>
            <a:r>
              <a:rPr lang="fr-FR" sz="1350" dirty="0">
                <a:solidFill>
                  <a:prstClr val="black"/>
                </a:solidFill>
                <a:latin typeface="Aptos" panose="02110004020202020204"/>
              </a:rPr>
              <a:t>névrome douloureux : absence de myéline</a:t>
            </a:r>
          </a:p>
          <a:p>
            <a:pPr marL="214313" indent="-214313" defTabSz="685800">
              <a:buFont typeface="Arial" panose="020B0604020202020204" pitchFamily="34" charset="0"/>
              <a:buChar char="•"/>
            </a:pPr>
            <a:endParaRPr lang="fr-FR" sz="1350" dirty="0">
              <a:solidFill>
                <a:prstClr val="black"/>
              </a:solidFill>
              <a:latin typeface="Aptos" panose="02110004020202020204"/>
            </a:endParaRPr>
          </a:p>
          <a:p>
            <a:pPr marL="214313" indent="-214313" defTabSz="685800">
              <a:buFont typeface="Arial" panose="020B0604020202020204" pitchFamily="34" charset="0"/>
              <a:buChar char="•"/>
            </a:pPr>
            <a:r>
              <a:rPr lang="fr-FR" sz="1350" dirty="0">
                <a:solidFill>
                  <a:prstClr val="black"/>
                </a:solidFill>
                <a:latin typeface="Aptos" panose="02110004020202020204"/>
              </a:rPr>
              <a:t>délai d’apparition après la chirurgie : 6 à 10 semaines (parfois jusqu’à 1 an)</a:t>
            </a:r>
          </a:p>
          <a:p>
            <a:pPr marL="214313" indent="-214313" defTabSz="685800">
              <a:buFont typeface="Arial" panose="020B0604020202020204" pitchFamily="34" charset="0"/>
              <a:buChar char="•"/>
            </a:pPr>
            <a:endParaRPr lang="fr-FR" sz="1350" dirty="0">
              <a:solidFill>
                <a:prstClr val="black"/>
              </a:solidFill>
              <a:latin typeface="Aptos" panose="02110004020202020204"/>
            </a:endParaRPr>
          </a:p>
          <a:p>
            <a:pPr marL="214313" indent="-214313" defTabSz="685800">
              <a:buFont typeface="Arial" panose="020B0604020202020204" pitchFamily="34" charset="0"/>
              <a:buChar char="•"/>
            </a:pPr>
            <a:r>
              <a:rPr lang="fr-FR" sz="1350" dirty="0">
                <a:solidFill>
                  <a:prstClr val="black"/>
                </a:solidFill>
                <a:latin typeface="Aptos" panose="02110004020202020204"/>
              </a:rPr>
              <a:t>zone douloureuse = zone cicatricielle</a:t>
            </a:r>
          </a:p>
        </p:txBody>
      </p:sp>
    </p:spTree>
    <p:extLst>
      <p:ext uri="{BB962C8B-B14F-4D97-AF65-F5344CB8AC3E}">
        <p14:creationId xmlns:p14="http://schemas.microsoft.com/office/powerpoint/2010/main" val="17931549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56752" y="353503"/>
            <a:ext cx="6172200" cy="742950"/>
          </a:xfrm>
        </p:spPr>
        <p:txBody>
          <a:bodyPr>
            <a:normAutofit/>
          </a:bodyPr>
          <a:lstStyle/>
          <a:p>
            <a:pP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fr-FR" b="1" dirty="0">
                <a:solidFill>
                  <a:schemeClr val="accent1"/>
                </a:solidFill>
              </a:rPr>
              <a:t>Syndrome myofasciaux</a:t>
            </a:r>
          </a:p>
        </p:txBody>
      </p:sp>
      <p:sp>
        <p:nvSpPr>
          <p:cNvPr id="3" name="Espace réservé du contenu 2"/>
          <p:cNvSpPr>
            <a:spLocks noGrp="1"/>
          </p:cNvSpPr>
          <p:nvPr>
            <p:ph idx="1"/>
          </p:nvPr>
        </p:nvSpPr>
        <p:spPr>
          <a:xfrm>
            <a:off x="348279" y="1298986"/>
            <a:ext cx="8447442" cy="3720336"/>
          </a:xfrm>
        </p:spPr>
        <p:txBody>
          <a:bodyPr>
            <a:normAutofit/>
          </a:bodyPr>
          <a:lstStyle/>
          <a:p>
            <a:pPr>
              <a:defRPr/>
            </a:pPr>
            <a:r>
              <a:rPr lang="fr-FR" sz="1500" dirty="0">
                <a:solidFill>
                  <a:srgbClr val="000000"/>
                </a:solidFill>
                <a:ea typeface="Times New Roman" panose="02020603050405020304" pitchFamily="18" charset="0"/>
              </a:rPr>
              <a:t>dysfonctionnement neuromusculaire localisé </a:t>
            </a:r>
          </a:p>
          <a:p>
            <a:pPr>
              <a:defRPr/>
            </a:pPr>
            <a:r>
              <a:rPr lang="fr-FR" sz="1500" dirty="0">
                <a:solidFill>
                  <a:srgbClr val="000000"/>
                </a:solidFill>
                <a:ea typeface="Times New Roman" panose="02020603050405020304" pitchFamily="18" charset="0"/>
              </a:rPr>
              <a:t>par hyperactivité anormale de repos de la plaque motrice </a:t>
            </a:r>
          </a:p>
          <a:p>
            <a:pPr>
              <a:defRPr/>
            </a:pPr>
            <a:r>
              <a:rPr lang="fr-FR" sz="1500" dirty="0">
                <a:solidFill>
                  <a:srgbClr val="000000"/>
                </a:solidFill>
                <a:ea typeface="Times New Roman" panose="02020603050405020304" pitchFamily="18" charset="0"/>
              </a:rPr>
              <a:t>avec raccourcissement myofibrillaire localisé </a:t>
            </a:r>
          </a:p>
          <a:p>
            <a:pPr>
              <a:defRPr/>
            </a:pPr>
            <a:r>
              <a:rPr lang="fr-FR" sz="1500" dirty="0">
                <a:solidFill>
                  <a:srgbClr val="000000"/>
                </a:solidFill>
                <a:ea typeface="Times New Roman" panose="02020603050405020304" pitchFamily="18" charset="0"/>
              </a:rPr>
              <a:t>et sensibilisation des nocicepteurs musculaires locaux</a:t>
            </a:r>
          </a:p>
          <a:p>
            <a:pPr marL="0" indent="0">
              <a:buNone/>
              <a:defRPr/>
            </a:pPr>
            <a:r>
              <a:rPr lang="fr-FR" sz="675" dirty="0">
                <a:solidFill>
                  <a:srgbClr val="212121"/>
                </a:solidFill>
                <a:highlight>
                  <a:srgbClr val="F6F6F6"/>
                </a:highlight>
                <a:latin typeface="+mj-lt"/>
              </a:rPr>
              <a:t>SIMONS GD, MENSE S. </a:t>
            </a:r>
            <a:r>
              <a:rPr lang="fr-FR" sz="675" dirty="0" err="1">
                <a:solidFill>
                  <a:srgbClr val="212121"/>
                </a:solidFill>
                <a:highlight>
                  <a:srgbClr val="F6F6F6"/>
                </a:highlight>
                <a:latin typeface="+mj-lt"/>
              </a:rPr>
              <a:t>Understanding</a:t>
            </a:r>
            <a:r>
              <a:rPr lang="fr-FR" sz="675" dirty="0">
                <a:solidFill>
                  <a:srgbClr val="212121"/>
                </a:solidFill>
                <a:highlight>
                  <a:srgbClr val="F6F6F6"/>
                </a:highlight>
                <a:latin typeface="+mj-lt"/>
              </a:rPr>
              <a:t> and </a:t>
            </a:r>
            <a:r>
              <a:rPr lang="fr-FR" sz="675" dirty="0" err="1">
                <a:solidFill>
                  <a:srgbClr val="212121"/>
                </a:solidFill>
                <a:highlight>
                  <a:srgbClr val="F6F6F6"/>
                </a:highlight>
                <a:latin typeface="+mj-lt"/>
              </a:rPr>
              <a:t>measurement</a:t>
            </a:r>
            <a:r>
              <a:rPr lang="fr-FR" sz="675" dirty="0">
                <a:solidFill>
                  <a:srgbClr val="212121"/>
                </a:solidFill>
                <a:highlight>
                  <a:srgbClr val="F6F6F6"/>
                </a:highlight>
                <a:latin typeface="+mj-lt"/>
              </a:rPr>
              <a:t> of muscle </a:t>
            </a:r>
            <a:r>
              <a:rPr lang="fr-FR" sz="675" dirty="0" err="1">
                <a:solidFill>
                  <a:srgbClr val="212121"/>
                </a:solidFill>
                <a:highlight>
                  <a:srgbClr val="F6F6F6"/>
                </a:highlight>
                <a:latin typeface="+mj-lt"/>
              </a:rPr>
              <a:t>tone</a:t>
            </a:r>
            <a:r>
              <a:rPr lang="fr-FR" sz="675" dirty="0">
                <a:solidFill>
                  <a:srgbClr val="212121"/>
                </a:solidFill>
                <a:highlight>
                  <a:srgbClr val="F6F6F6"/>
                </a:highlight>
                <a:latin typeface="+mj-lt"/>
              </a:rPr>
              <a:t> as </a:t>
            </a:r>
            <a:r>
              <a:rPr lang="fr-FR" sz="675" dirty="0" err="1">
                <a:solidFill>
                  <a:srgbClr val="212121"/>
                </a:solidFill>
                <a:highlight>
                  <a:srgbClr val="F6F6F6"/>
                </a:highlight>
                <a:latin typeface="+mj-lt"/>
              </a:rPr>
              <a:t>related</a:t>
            </a:r>
            <a:r>
              <a:rPr lang="fr-FR" sz="675" dirty="0">
                <a:solidFill>
                  <a:srgbClr val="212121"/>
                </a:solidFill>
                <a:highlight>
                  <a:srgbClr val="F6F6F6"/>
                </a:highlight>
                <a:latin typeface="+mj-lt"/>
              </a:rPr>
              <a:t> to </a:t>
            </a:r>
            <a:r>
              <a:rPr lang="fr-FR" sz="675" dirty="0" err="1">
                <a:solidFill>
                  <a:srgbClr val="212121"/>
                </a:solidFill>
                <a:highlight>
                  <a:srgbClr val="F6F6F6"/>
                </a:highlight>
                <a:latin typeface="+mj-lt"/>
              </a:rPr>
              <a:t>clinical</a:t>
            </a:r>
            <a:r>
              <a:rPr lang="fr-FR" sz="675" dirty="0">
                <a:solidFill>
                  <a:srgbClr val="212121"/>
                </a:solidFill>
                <a:highlight>
                  <a:srgbClr val="F6F6F6"/>
                </a:highlight>
                <a:latin typeface="+mj-lt"/>
              </a:rPr>
              <a:t> muscle pain. Pain 1998;75:1-17.</a:t>
            </a:r>
          </a:p>
          <a:p>
            <a:pPr lvl="1">
              <a:defRPr/>
            </a:pPr>
            <a:endParaRPr lang="fr-FR" sz="1200" dirty="0">
              <a:solidFill>
                <a:srgbClr val="000000"/>
              </a:solidFill>
              <a:ea typeface="Times New Roman" panose="02020603050405020304" pitchFamily="18" charset="0"/>
            </a:endParaRPr>
          </a:p>
          <a:p>
            <a:pPr>
              <a:defRPr/>
            </a:pPr>
            <a:r>
              <a:rPr lang="fr-FR" sz="1200" dirty="0">
                <a:solidFill>
                  <a:srgbClr val="000000"/>
                </a:solidFill>
                <a:ea typeface="Times New Roman" panose="02020603050405020304" pitchFamily="18" charset="0"/>
              </a:rPr>
              <a:t>douleur musculaire de repos, d’effort et à l’étirement</a:t>
            </a:r>
            <a:r>
              <a:rPr lang="fr-FR" sz="1200" dirty="0"/>
              <a:t> </a:t>
            </a:r>
          </a:p>
          <a:p>
            <a:pPr>
              <a:defRPr/>
            </a:pPr>
            <a:endParaRPr lang="fr-FR" altLang="fr-FR" sz="1200" dirty="0"/>
          </a:p>
          <a:p>
            <a:pPr>
              <a:defRPr/>
            </a:pPr>
            <a:r>
              <a:rPr lang="fr-FR" sz="1200" dirty="0">
                <a:ea typeface="Times New Roman" panose="02020603050405020304" pitchFamily="18" charset="0"/>
              </a:rPr>
              <a:t>causes : Insertion de matériel (fils, prothèse. . .) passage de matériel à travers les muscles </a:t>
            </a:r>
          </a:p>
          <a:p>
            <a:pPr lvl="1">
              <a:defRPr/>
            </a:pPr>
            <a:r>
              <a:rPr lang="fr-FR" sz="1200" dirty="0">
                <a:ea typeface="Times New Roman" panose="02020603050405020304" pitchFamily="18" charset="0"/>
              </a:rPr>
              <a:t>inflammation </a:t>
            </a:r>
          </a:p>
          <a:p>
            <a:pPr lvl="1">
              <a:defRPr/>
            </a:pPr>
            <a:r>
              <a:rPr lang="fr-FR" sz="1200" dirty="0">
                <a:ea typeface="Times New Roman" panose="02020603050405020304" pitchFamily="18" charset="0"/>
              </a:rPr>
              <a:t>troubles posturaux </a:t>
            </a:r>
          </a:p>
          <a:p>
            <a:pPr lvl="1">
              <a:defRPr/>
            </a:pPr>
            <a:r>
              <a:rPr lang="fr-FR" sz="1200" dirty="0">
                <a:ea typeface="Times New Roman" panose="02020603050405020304" pitchFamily="18" charset="0"/>
              </a:rPr>
              <a:t>contractions réflexes </a:t>
            </a:r>
          </a:p>
        </p:txBody>
      </p:sp>
      <p:sp>
        <p:nvSpPr>
          <p:cNvPr id="4" name="ZoneTexte 3">
            <a:extLst>
              <a:ext uri="{FF2B5EF4-FFF2-40B4-BE49-F238E27FC236}">
                <a16:creationId xmlns:a16="http://schemas.microsoft.com/office/drawing/2014/main" id="{8F56FE28-B030-1E09-3C4B-7F540B5AB42E}"/>
              </a:ext>
            </a:extLst>
          </p:cNvPr>
          <p:cNvSpPr txBox="1"/>
          <p:nvPr/>
        </p:nvSpPr>
        <p:spPr>
          <a:xfrm>
            <a:off x="5310052" y="930730"/>
            <a:ext cx="3575957" cy="1421928"/>
          </a:xfrm>
          <a:prstGeom prst="rect">
            <a:avLst/>
          </a:prstGeom>
          <a:noFill/>
        </p:spPr>
        <p:txBody>
          <a:bodyPr wrap="square" rtlCol="0">
            <a:spAutoFit/>
          </a:bodyPr>
          <a:lstStyle/>
          <a:p>
            <a:pPr defTabSz="685800">
              <a:lnSpc>
                <a:spcPct val="90000"/>
              </a:lnSpc>
              <a:spcBef>
                <a:spcPts val="750"/>
              </a:spcBef>
            </a:pPr>
            <a:r>
              <a:rPr lang="fr-FR" sz="1350" i="1" dirty="0">
                <a:solidFill>
                  <a:srgbClr val="E97132"/>
                </a:solidFill>
                <a:latin typeface="Aptos" panose="02110004020202020204"/>
              </a:rPr>
              <a:t>« En cas de DCPO après chirurgie du prolapsus, il est recommandé d’examiner les muscles pelvi-trochantériens (piriforme et obturateur interne) et élévateurs de l’anus à la recherche de syndromes myofasciaux (accord d’experts). </a:t>
            </a:r>
          </a:p>
          <a:p>
            <a:pPr defTabSz="685800"/>
            <a:endParaRPr lang="fr-FR" sz="1350" dirty="0">
              <a:solidFill>
                <a:prstClr val="black"/>
              </a:solidFill>
              <a:latin typeface="Aptos" panose="02110004020202020204"/>
            </a:endParaRPr>
          </a:p>
        </p:txBody>
      </p:sp>
    </p:spTree>
    <p:extLst>
      <p:ext uri="{BB962C8B-B14F-4D97-AF65-F5344CB8AC3E}">
        <p14:creationId xmlns:p14="http://schemas.microsoft.com/office/powerpoint/2010/main" val="27127638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04B09F-04C2-B480-3DD3-C9065A1DA215}"/>
              </a:ext>
            </a:extLst>
          </p:cNvPr>
          <p:cNvSpPr>
            <a:spLocks noGrp="1"/>
          </p:cNvSpPr>
          <p:nvPr>
            <p:ph type="title"/>
          </p:nvPr>
        </p:nvSpPr>
        <p:spPr/>
        <p:txBody>
          <a:bodyPr>
            <a:normAutofit/>
          </a:bodyPr>
          <a:lstStyle/>
          <a:p>
            <a:r>
              <a:rPr lang="fr-FR" b="1" dirty="0">
                <a:solidFill>
                  <a:schemeClr val="accent1"/>
                </a:solidFill>
              </a:rPr>
              <a:t>Composante végétative au premier plan</a:t>
            </a:r>
          </a:p>
        </p:txBody>
      </p:sp>
      <p:sp>
        <p:nvSpPr>
          <p:cNvPr id="3" name="Espace réservé du contenu 2">
            <a:extLst>
              <a:ext uri="{FF2B5EF4-FFF2-40B4-BE49-F238E27FC236}">
                <a16:creationId xmlns:a16="http://schemas.microsoft.com/office/drawing/2014/main" id="{02F9A035-A368-7B59-4DBC-54BA1D5297C0}"/>
              </a:ext>
            </a:extLst>
          </p:cNvPr>
          <p:cNvSpPr>
            <a:spLocks noGrp="1"/>
          </p:cNvSpPr>
          <p:nvPr>
            <p:ph idx="1"/>
          </p:nvPr>
        </p:nvSpPr>
        <p:spPr/>
        <p:txBody>
          <a:bodyPr>
            <a:normAutofit fontScale="92500"/>
          </a:bodyPr>
          <a:lstStyle/>
          <a:p>
            <a:r>
              <a:rPr lang="fr-FR" dirty="0"/>
              <a:t>Risque de la </a:t>
            </a:r>
            <a:r>
              <a:rPr lang="fr-FR" dirty="0" err="1"/>
              <a:t>promontofixation</a:t>
            </a:r>
            <a:r>
              <a:rPr lang="fr-FR" dirty="0"/>
              <a:t> : douleur/dysfonction viscérale/végétative</a:t>
            </a:r>
          </a:p>
          <a:p>
            <a:r>
              <a:rPr lang="fr-FR" dirty="0"/>
              <a:t>Pas systématisation neurologique somatique</a:t>
            </a:r>
          </a:p>
          <a:p>
            <a:r>
              <a:rPr lang="fr-FR" dirty="0"/>
              <a:t>Clinique évocatrice : sensation de corps étranger intra cavitaire</a:t>
            </a:r>
          </a:p>
          <a:p>
            <a:r>
              <a:rPr lang="fr-FR" dirty="0"/>
              <a:t>Symptômes végétatifs associés :</a:t>
            </a:r>
          </a:p>
          <a:p>
            <a:pPr lvl="1"/>
            <a:r>
              <a:rPr lang="fr-FR" dirty="0"/>
              <a:t>troubles vasomoteurs</a:t>
            </a:r>
          </a:p>
          <a:p>
            <a:pPr lvl="1"/>
            <a:r>
              <a:rPr lang="fr-FR" dirty="0"/>
              <a:t>troubles de la sudation</a:t>
            </a:r>
          </a:p>
          <a:p>
            <a:pPr lvl="1"/>
            <a:r>
              <a:rPr lang="fr-FR" dirty="0"/>
              <a:t>troubles de la perception du contenu viscéral (rectal, vésical, vaginal)</a:t>
            </a:r>
          </a:p>
          <a:p>
            <a:pPr lvl="1"/>
            <a:endParaRPr lang="fr-FR" dirty="0"/>
          </a:p>
          <a:p>
            <a:pPr lvl="1"/>
            <a:endParaRPr lang="fr-FR" dirty="0"/>
          </a:p>
          <a:p>
            <a:pPr marL="342900" lvl="1" indent="0">
              <a:buNone/>
            </a:pPr>
            <a:r>
              <a:rPr lang="fr-FR" dirty="0"/>
              <a:t>Suspicion de SDRC</a:t>
            </a:r>
          </a:p>
        </p:txBody>
      </p:sp>
      <p:sp>
        <p:nvSpPr>
          <p:cNvPr id="4" name="Flèche vers le bas 3">
            <a:extLst>
              <a:ext uri="{FF2B5EF4-FFF2-40B4-BE49-F238E27FC236}">
                <a16:creationId xmlns:a16="http://schemas.microsoft.com/office/drawing/2014/main" id="{CEDA04C6-32E1-382D-ECBD-1BEDC91DA843}"/>
              </a:ext>
            </a:extLst>
          </p:cNvPr>
          <p:cNvSpPr/>
          <p:nvPr/>
        </p:nvSpPr>
        <p:spPr>
          <a:xfrm rot="16200000">
            <a:off x="572699" y="3861588"/>
            <a:ext cx="250723" cy="42272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prstClr val="white"/>
              </a:solidFill>
              <a:latin typeface="Aptos" panose="02110004020202020204"/>
            </a:endParaRPr>
          </a:p>
        </p:txBody>
      </p:sp>
      <p:sp>
        <p:nvSpPr>
          <p:cNvPr id="5" name="ZoneTexte 4">
            <a:extLst>
              <a:ext uri="{FF2B5EF4-FFF2-40B4-BE49-F238E27FC236}">
                <a16:creationId xmlns:a16="http://schemas.microsoft.com/office/drawing/2014/main" id="{42385B0C-18C3-F1BF-1743-796F2E1D36EA}"/>
              </a:ext>
            </a:extLst>
          </p:cNvPr>
          <p:cNvSpPr txBox="1"/>
          <p:nvPr/>
        </p:nvSpPr>
        <p:spPr>
          <a:xfrm>
            <a:off x="486697" y="4676803"/>
            <a:ext cx="8524195" cy="438582"/>
          </a:xfrm>
          <a:prstGeom prst="rect">
            <a:avLst/>
          </a:prstGeom>
          <a:noFill/>
        </p:spPr>
        <p:txBody>
          <a:bodyPr wrap="square" rtlCol="0">
            <a:spAutoFit/>
          </a:bodyPr>
          <a:lstStyle/>
          <a:p>
            <a:pPr defTabSz="685800"/>
            <a:r>
              <a:rPr lang="fr-FR" sz="750" dirty="0">
                <a:solidFill>
                  <a:srgbClr val="212121"/>
                </a:solidFill>
                <a:highlight>
                  <a:srgbClr val="F6F6F6"/>
                </a:highlight>
                <a:latin typeface="Trebuchet MS" panose="020B0703020202090204" pitchFamily="34" charset="0"/>
              </a:rPr>
              <a:t>PLOTEAU S et al. New concepts on </a:t>
            </a:r>
            <a:r>
              <a:rPr lang="fr-FR" sz="750" dirty="0" err="1">
                <a:solidFill>
                  <a:srgbClr val="212121"/>
                </a:solidFill>
                <a:highlight>
                  <a:srgbClr val="F6F6F6"/>
                </a:highlight>
                <a:latin typeface="Trebuchet MS" panose="020B0703020202090204" pitchFamily="34" charset="0"/>
              </a:rPr>
              <a:t>functional</a:t>
            </a:r>
            <a:r>
              <a:rPr lang="fr-FR" sz="750" dirty="0">
                <a:solidFill>
                  <a:srgbClr val="212121"/>
                </a:solidFill>
                <a:highlight>
                  <a:srgbClr val="F6F6F6"/>
                </a:highlight>
                <a:latin typeface="Trebuchet MS" panose="020B0703020202090204" pitchFamily="34" charset="0"/>
              </a:rPr>
              <a:t> </a:t>
            </a:r>
            <a:r>
              <a:rPr lang="fr-FR" sz="750" dirty="0" err="1">
                <a:solidFill>
                  <a:srgbClr val="212121"/>
                </a:solidFill>
                <a:highlight>
                  <a:srgbClr val="F6F6F6"/>
                </a:highlight>
                <a:latin typeface="Trebuchet MS" panose="020B0703020202090204" pitchFamily="34" charset="0"/>
              </a:rPr>
              <a:t>chronic</a:t>
            </a:r>
            <a:r>
              <a:rPr lang="fr-FR" sz="750" dirty="0">
                <a:solidFill>
                  <a:srgbClr val="212121"/>
                </a:solidFill>
                <a:highlight>
                  <a:srgbClr val="F6F6F6"/>
                </a:highlight>
                <a:latin typeface="Trebuchet MS" panose="020B0703020202090204" pitchFamily="34" charset="0"/>
              </a:rPr>
              <a:t> </a:t>
            </a:r>
            <a:r>
              <a:rPr lang="fr-FR" sz="750" dirty="0" err="1">
                <a:solidFill>
                  <a:srgbClr val="212121"/>
                </a:solidFill>
                <a:highlight>
                  <a:srgbClr val="F6F6F6"/>
                </a:highlight>
                <a:latin typeface="Trebuchet MS" panose="020B0703020202090204" pitchFamily="34" charset="0"/>
              </a:rPr>
              <a:t>pelvic</a:t>
            </a:r>
            <a:r>
              <a:rPr lang="fr-FR" sz="750" dirty="0">
                <a:solidFill>
                  <a:srgbClr val="212121"/>
                </a:solidFill>
                <a:highlight>
                  <a:srgbClr val="F6F6F6"/>
                </a:highlight>
                <a:latin typeface="Trebuchet MS" panose="020B0703020202090204" pitchFamily="34" charset="0"/>
              </a:rPr>
              <a:t> and </a:t>
            </a:r>
            <a:r>
              <a:rPr lang="fr-FR" sz="750" dirty="0" err="1">
                <a:solidFill>
                  <a:srgbClr val="212121"/>
                </a:solidFill>
                <a:highlight>
                  <a:srgbClr val="F6F6F6"/>
                </a:highlight>
                <a:latin typeface="Trebuchet MS" panose="020B0703020202090204" pitchFamily="34" charset="0"/>
              </a:rPr>
              <a:t>perineal</a:t>
            </a:r>
            <a:r>
              <a:rPr lang="fr-FR" sz="750" dirty="0">
                <a:solidFill>
                  <a:srgbClr val="212121"/>
                </a:solidFill>
                <a:highlight>
                  <a:srgbClr val="F6F6F6"/>
                </a:highlight>
                <a:latin typeface="Trebuchet MS" panose="020B0703020202090204" pitchFamily="34" charset="0"/>
              </a:rPr>
              <a:t> pain: </a:t>
            </a:r>
            <a:r>
              <a:rPr lang="fr-FR" sz="750" dirty="0" err="1">
                <a:solidFill>
                  <a:srgbClr val="212121"/>
                </a:solidFill>
                <a:highlight>
                  <a:srgbClr val="F6F6F6"/>
                </a:highlight>
                <a:latin typeface="Trebuchet MS" panose="020B0703020202090204" pitchFamily="34" charset="0"/>
              </a:rPr>
              <a:t>pathophysiology</a:t>
            </a:r>
            <a:r>
              <a:rPr lang="fr-FR" sz="750" dirty="0">
                <a:solidFill>
                  <a:srgbClr val="212121"/>
                </a:solidFill>
                <a:highlight>
                  <a:srgbClr val="F6F6F6"/>
                </a:highlight>
                <a:latin typeface="Trebuchet MS" panose="020B0703020202090204" pitchFamily="34" charset="0"/>
              </a:rPr>
              <a:t> and </a:t>
            </a:r>
            <a:r>
              <a:rPr lang="fr-FR" sz="750" dirty="0" err="1">
                <a:solidFill>
                  <a:srgbClr val="212121"/>
                </a:solidFill>
                <a:highlight>
                  <a:srgbClr val="F6F6F6"/>
                </a:highlight>
                <a:latin typeface="Trebuchet MS" panose="020B0703020202090204" pitchFamily="34" charset="0"/>
              </a:rPr>
              <a:t>multidisciplinary</a:t>
            </a:r>
            <a:r>
              <a:rPr lang="fr-FR" sz="750" dirty="0">
                <a:solidFill>
                  <a:srgbClr val="212121"/>
                </a:solidFill>
                <a:highlight>
                  <a:srgbClr val="F6F6F6"/>
                </a:highlight>
                <a:latin typeface="Trebuchet MS" panose="020B0703020202090204" pitchFamily="34" charset="0"/>
              </a:rPr>
              <a:t> management. </a:t>
            </a:r>
            <a:r>
              <a:rPr lang="fr-FR" sz="750" dirty="0" err="1">
                <a:solidFill>
                  <a:srgbClr val="212121"/>
                </a:solidFill>
                <a:highlight>
                  <a:srgbClr val="F6F6F6"/>
                </a:highlight>
                <a:latin typeface="Trebuchet MS" panose="020B0703020202090204" pitchFamily="34" charset="0"/>
              </a:rPr>
              <a:t>Discov</a:t>
            </a:r>
            <a:r>
              <a:rPr lang="fr-FR" sz="750" dirty="0">
                <a:solidFill>
                  <a:srgbClr val="212121"/>
                </a:solidFill>
                <a:highlight>
                  <a:srgbClr val="F6F6F6"/>
                </a:highlight>
                <a:latin typeface="Trebuchet MS" panose="020B0703020202090204" pitchFamily="34" charset="0"/>
              </a:rPr>
              <a:t> Med 2015</a:t>
            </a:r>
          </a:p>
          <a:p>
            <a:pPr defTabSz="685800"/>
            <a:r>
              <a:rPr lang="fr-FR" sz="750" dirty="0">
                <a:solidFill>
                  <a:prstClr val="black"/>
                </a:solidFill>
                <a:latin typeface="Times New Roman" panose="02020603050405020304" pitchFamily="18" charset="0"/>
              </a:rPr>
              <a:t>RIGAUD J et al. </a:t>
            </a:r>
            <a:r>
              <a:rPr lang="fr-FR" sz="750" dirty="0" err="1">
                <a:solidFill>
                  <a:prstClr val="black"/>
                </a:solidFill>
                <a:latin typeface="Times New Roman" panose="02020603050405020304" pitchFamily="18" charset="0"/>
              </a:rPr>
              <a:t>Sympathetic</a:t>
            </a:r>
            <a:r>
              <a:rPr lang="fr-FR" sz="750" dirty="0">
                <a:solidFill>
                  <a:prstClr val="black"/>
                </a:solidFill>
                <a:latin typeface="Times New Roman" panose="02020603050405020304" pitchFamily="18" charset="0"/>
              </a:rPr>
              <a:t> nerve block in the management of </a:t>
            </a:r>
            <a:r>
              <a:rPr lang="fr-FR" sz="750" dirty="0" err="1">
                <a:solidFill>
                  <a:prstClr val="black"/>
                </a:solidFill>
                <a:latin typeface="Times New Roman" panose="02020603050405020304" pitchFamily="18" charset="0"/>
              </a:rPr>
              <a:t>chronic</a:t>
            </a:r>
            <a:r>
              <a:rPr lang="fr-FR" sz="750" dirty="0">
                <a:solidFill>
                  <a:prstClr val="black"/>
                </a:solidFill>
                <a:latin typeface="Times New Roman" panose="02020603050405020304" pitchFamily="18" charset="0"/>
              </a:rPr>
              <a:t> </a:t>
            </a:r>
            <a:r>
              <a:rPr lang="fr-FR" sz="750" dirty="0" err="1">
                <a:solidFill>
                  <a:prstClr val="black"/>
                </a:solidFill>
                <a:latin typeface="Times New Roman" panose="02020603050405020304" pitchFamily="18" charset="0"/>
              </a:rPr>
              <a:t>pelvic</a:t>
            </a:r>
            <a:r>
              <a:rPr lang="fr-FR" sz="750" dirty="0">
                <a:solidFill>
                  <a:prstClr val="black"/>
                </a:solidFill>
                <a:latin typeface="Times New Roman" panose="02020603050405020304" pitchFamily="18" charset="0"/>
              </a:rPr>
              <a:t> and </a:t>
            </a:r>
            <a:r>
              <a:rPr lang="fr-FR" sz="750" dirty="0" err="1">
                <a:solidFill>
                  <a:prstClr val="black"/>
                </a:solidFill>
                <a:latin typeface="Times New Roman" panose="02020603050405020304" pitchFamily="18" charset="0"/>
              </a:rPr>
              <a:t>perineal</a:t>
            </a:r>
            <a:r>
              <a:rPr lang="fr-FR" sz="750" dirty="0">
                <a:solidFill>
                  <a:prstClr val="black"/>
                </a:solidFill>
                <a:latin typeface="Times New Roman" panose="02020603050405020304" pitchFamily="18" charset="0"/>
              </a:rPr>
              <a:t> pain]. Prog </a:t>
            </a:r>
            <a:r>
              <a:rPr lang="fr-FR" sz="750" dirty="0" err="1">
                <a:solidFill>
                  <a:prstClr val="black"/>
                </a:solidFill>
                <a:latin typeface="Times New Roman" panose="02020603050405020304" pitchFamily="18" charset="0"/>
              </a:rPr>
              <a:t>Urol</a:t>
            </a:r>
            <a:r>
              <a:rPr lang="fr-FR" sz="750" dirty="0">
                <a:solidFill>
                  <a:prstClr val="black"/>
                </a:solidFill>
                <a:latin typeface="Times New Roman" panose="02020603050405020304" pitchFamily="18" charset="0"/>
              </a:rPr>
              <a:t> 2010</a:t>
            </a:r>
          </a:p>
          <a:p>
            <a:pPr defTabSz="685800"/>
            <a:endParaRPr lang="fr-FR" sz="750" dirty="0">
              <a:solidFill>
                <a:srgbClr val="212121"/>
              </a:solidFill>
              <a:highlight>
                <a:srgbClr val="F6F6F6"/>
              </a:highlight>
              <a:latin typeface="Trebuchet MS" panose="020B0703020202090204" pitchFamily="34" charset="0"/>
            </a:endParaRPr>
          </a:p>
        </p:txBody>
      </p:sp>
    </p:spTree>
    <p:extLst>
      <p:ext uri="{BB962C8B-B14F-4D97-AF65-F5344CB8AC3E}">
        <p14:creationId xmlns:p14="http://schemas.microsoft.com/office/powerpoint/2010/main" val="33698385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5036CB-22E9-4425-C326-E08C09C11095}"/>
              </a:ext>
            </a:extLst>
          </p:cNvPr>
          <p:cNvSpPr>
            <a:spLocks noGrp="1"/>
          </p:cNvSpPr>
          <p:nvPr>
            <p:ph type="title"/>
          </p:nvPr>
        </p:nvSpPr>
        <p:spPr/>
        <p:txBody>
          <a:bodyPr/>
          <a:lstStyle/>
          <a:p>
            <a:r>
              <a:rPr lang="fr-FR" dirty="0"/>
              <a:t>De quoi parlons- nous ?</a:t>
            </a:r>
          </a:p>
        </p:txBody>
      </p:sp>
      <p:graphicFrame>
        <p:nvGraphicFramePr>
          <p:cNvPr id="5" name="Espace réservé du contenu 2">
            <a:extLst>
              <a:ext uri="{FF2B5EF4-FFF2-40B4-BE49-F238E27FC236}">
                <a16:creationId xmlns:a16="http://schemas.microsoft.com/office/drawing/2014/main" id="{9D4D3239-5452-0D66-6A13-EBC84DF5501B}"/>
              </a:ext>
            </a:extLst>
          </p:cNvPr>
          <p:cNvGraphicFramePr>
            <a:graphicFrameLocks noGrp="1"/>
          </p:cNvGraphicFramePr>
          <p:nvPr>
            <p:ph idx="1"/>
          </p:nvPr>
        </p:nvGraphicFramePr>
        <p:xfrm>
          <a:off x="628650" y="1389596"/>
          <a:ext cx="7886700" cy="29379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ZoneTexte 3">
            <a:extLst>
              <a:ext uri="{FF2B5EF4-FFF2-40B4-BE49-F238E27FC236}">
                <a16:creationId xmlns:a16="http://schemas.microsoft.com/office/drawing/2014/main" id="{2AAB4F6A-E68B-6E17-10D8-CFBEB901C77A}"/>
              </a:ext>
            </a:extLst>
          </p:cNvPr>
          <p:cNvSpPr txBox="1"/>
          <p:nvPr/>
        </p:nvSpPr>
        <p:spPr>
          <a:xfrm>
            <a:off x="628651" y="4327535"/>
            <a:ext cx="7743128" cy="738664"/>
          </a:xfrm>
          <a:prstGeom prst="rect">
            <a:avLst/>
          </a:prstGeom>
          <a:noFill/>
        </p:spPr>
        <p:txBody>
          <a:bodyPr wrap="square" rtlCol="0">
            <a:spAutoFit/>
          </a:bodyPr>
          <a:lstStyle/>
          <a:p>
            <a:pPr defTabSz="685800"/>
            <a:r>
              <a:rPr lang="fr-FR" sz="1350" dirty="0">
                <a:solidFill>
                  <a:prstClr val="black"/>
                </a:solidFill>
                <a:latin typeface="Aptos" panose="02110004020202020204"/>
              </a:rPr>
              <a:t>Définition intégrée à la classification internationale des maladies en 2019</a:t>
            </a:r>
          </a:p>
          <a:p>
            <a:pPr defTabSz="685800"/>
            <a:r>
              <a:rPr lang="fr-FR" sz="750" dirty="0">
                <a:solidFill>
                  <a:srgbClr val="212121"/>
                </a:solidFill>
                <a:highlight>
                  <a:srgbClr val="F6F6F6"/>
                </a:highlight>
                <a:latin typeface="Aptos Display" panose="02110004020202020204"/>
              </a:rPr>
              <a:t>ICD-11 (International Classification of </a:t>
            </a:r>
            <a:r>
              <a:rPr lang="fr-FR" sz="750" dirty="0" err="1">
                <a:solidFill>
                  <a:srgbClr val="212121"/>
                </a:solidFill>
                <a:highlight>
                  <a:srgbClr val="F6F6F6"/>
                </a:highlight>
                <a:latin typeface="Aptos Display" panose="02110004020202020204"/>
              </a:rPr>
              <a:t>Diseases</a:t>
            </a:r>
            <a:r>
              <a:rPr lang="fr-FR" sz="750" dirty="0">
                <a:solidFill>
                  <a:srgbClr val="212121"/>
                </a:solidFill>
                <a:highlight>
                  <a:srgbClr val="F6F6F6"/>
                </a:highlight>
                <a:latin typeface="Aptos Display" panose="02110004020202020204"/>
              </a:rPr>
              <a:t>, </a:t>
            </a:r>
            <a:r>
              <a:rPr lang="fr-FR" sz="750" dirty="0" err="1">
                <a:solidFill>
                  <a:srgbClr val="212121"/>
                </a:solidFill>
                <a:highlight>
                  <a:srgbClr val="F6F6F6"/>
                </a:highlight>
                <a:latin typeface="Aptos Display" panose="02110004020202020204"/>
              </a:rPr>
              <a:t>Eleventh</a:t>
            </a:r>
            <a:r>
              <a:rPr lang="fr-FR" sz="750" dirty="0">
                <a:solidFill>
                  <a:srgbClr val="212121"/>
                </a:solidFill>
                <a:highlight>
                  <a:srgbClr val="F6F6F6"/>
                </a:highlight>
                <a:latin typeface="Aptos Display" panose="02110004020202020204"/>
              </a:rPr>
              <a:t> </a:t>
            </a:r>
            <a:r>
              <a:rPr lang="fr-FR" sz="750" dirty="0" err="1">
                <a:solidFill>
                  <a:srgbClr val="212121"/>
                </a:solidFill>
                <a:highlight>
                  <a:srgbClr val="F6F6F6"/>
                </a:highlight>
                <a:latin typeface="Aptos Display" panose="02110004020202020204"/>
              </a:rPr>
              <a:t>Revision</a:t>
            </a:r>
            <a:r>
              <a:rPr lang="fr-FR" sz="750" dirty="0">
                <a:solidFill>
                  <a:srgbClr val="212121"/>
                </a:solidFill>
                <a:highlight>
                  <a:srgbClr val="F6F6F6"/>
                </a:highlight>
                <a:latin typeface="Aptos Display" panose="02110004020202020204"/>
              </a:rPr>
              <a:t>) </a:t>
            </a:r>
            <a:endParaRPr lang="en-US" sz="750" dirty="0">
              <a:solidFill>
                <a:srgbClr val="212121"/>
              </a:solidFill>
              <a:highlight>
                <a:srgbClr val="F6F6F6"/>
              </a:highlight>
              <a:latin typeface="Aptos Display" panose="02110004020202020204"/>
            </a:endParaRPr>
          </a:p>
          <a:p>
            <a:pPr defTabSz="685800"/>
            <a:endParaRPr lang="en-US" sz="750" dirty="0">
              <a:solidFill>
                <a:srgbClr val="212121"/>
              </a:solidFill>
              <a:highlight>
                <a:srgbClr val="F6F6F6"/>
              </a:highlight>
              <a:latin typeface="Cambria" panose="02040503050406030204" pitchFamily="18" charset="0"/>
            </a:endParaRPr>
          </a:p>
          <a:p>
            <a:pPr defTabSz="685800"/>
            <a:endParaRPr lang="fr-FR" sz="1350" dirty="0">
              <a:solidFill>
                <a:prstClr val="black"/>
              </a:solidFill>
              <a:latin typeface="Aptos" panose="02110004020202020204"/>
            </a:endParaRPr>
          </a:p>
        </p:txBody>
      </p:sp>
      <p:sp>
        <p:nvSpPr>
          <p:cNvPr id="6" name="ZoneTexte 5">
            <a:extLst>
              <a:ext uri="{FF2B5EF4-FFF2-40B4-BE49-F238E27FC236}">
                <a16:creationId xmlns:a16="http://schemas.microsoft.com/office/drawing/2014/main" id="{0DE79D2A-4FEA-EA41-5723-A0044BC3D2EB}"/>
              </a:ext>
            </a:extLst>
          </p:cNvPr>
          <p:cNvSpPr txBox="1"/>
          <p:nvPr/>
        </p:nvSpPr>
        <p:spPr>
          <a:xfrm>
            <a:off x="628651" y="1112596"/>
            <a:ext cx="4889810" cy="300082"/>
          </a:xfrm>
          <a:prstGeom prst="rect">
            <a:avLst/>
          </a:prstGeom>
          <a:noFill/>
        </p:spPr>
        <p:txBody>
          <a:bodyPr wrap="square" rtlCol="0">
            <a:spAutoFit/>
          </a:bodyPr>
          <a:lstStyle/>
          <a:p>
            <a:pPr defTabSz="685800"/>
            <a:r>
              <a:rPr lang="fr-FR" sz="1350" dirty="0">
                <a:solidFill>
                  <a:prstClr val="black"/>
                </a:solidFill>
                <a:latin typeface="Aptos" panose="02110004020202020204"/>
              </a:rPr>
              <a:t>Douleurs chroniques post-chirurgicales (DCPC) :</a:t>
            </a:r>
            <a:endParaRPr lang="en-US" sz="1350" dirty="0">
              <a:solidFill>
                <a:prstClr val="black"/>
              </a:solidFill>
              <a:latin typeface="Aptos" panose="02110004020202020204"/>
            </a:endParaRPr>
          </a:p>
        </p:txBody>
      </p:sp>
    </p:spTree>
    <p:extLst>
      <p:ext uri="{BB962C8B-B14F-4D97-AF65-F5344CB8AC3E}">
        <p14:creationId xmlns:p14="http://schemas.microsoft.com/office/powerpoint/2010/main" val="8251231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B425A9EC-6CD3-DCB3-3666-2830A95B38C4}"/>
              </a:ext>
            </a:extLst>
          </p:cNvPr>
          <p:cNvSpPr>
            <a:spLocks noGrp="1"/>
          </p:cNvSpPr>
          <p:nvPr>
            <p:ph type="title"/>
          </p:nvPr>
        </p:nvSpPr>
        <p:spPr/>
        <p:txBody>
          <a:bodyPr/>
          <a:lstStyle/>
          <a:p>
            <a:r>
              <a:rPr lang="fr-FR" b="1" dirty="0">
                <a:solidFill>
                  <a:schemeClr val="accent1"/>
                </a:solidFill>
              </a:rPr>
              <a:t>Block test</a:t>
            </a:r>
          </a:p>
        </p:txBody>
      </p:sp>
      <p:sp>
        <p:nvSpPr>
          <p:cNvPr id="8" name="Espace réservé du contenu 7">
            <a:extLst>
              <a:ext uri="{FF2B5EF4-FFF2-40B4-BE49-F238E27FC236}">
                <a16:creationId xmlns:a16="http://schemas.microsoft.com/office/drawing/2014/main" id="{96DDA738-F55D-E6A2-19DA-5EE94F895E23}"/>
              </a:ext>
            </a:extLst>
          </p:cNvPr>
          <p:cNvSpPr>
            <a:spLocks noGrp="1"/>
          </p:cNvSpPr>
          <p:nvPr>
            <p:ph idx="1"/>
          </p:nvPr>
        </p:nvSpPr>
        <p:spPr>
          <a:xfrm>
            <a:off x="451413" y="1196095"/>
            <a:ext cx="3729218" cy="3263504"/>
          </a:xfrm>
        </p:spPr>
        <p:txBody>
          <a:bodyPr/>
          <a:lstStyle/>
          <a:p>
            <a:r>
              <a:rPr lang="fr-FR" sz="1350" dirty="0">
                <a:latin typeface="Arial" panose="020B0604020202020204" pitchFamily="34" charset="0"/>
                <a:ea typeface="Times New Roman" panose="02020603050405020304" pitchFamily="18" charset="0"/>
              </a:rPr>
              <a:t>but diagnostic : confirmer une atteinte neurologique </a:t>
            </a:r>
            <a:r>
              <a:rPr lang="fr-FR" sz="825" dirty="0">
                <a:latin typeface="Arial" panose="020B0604020202020204" pitchFamily="34" charset="0"/>
                <a:ea typeface="Times New Roman" panose="02020603050405020304" pitchFamily="18" charset="0"/>
              </a:rPr>
              <a:t>(ou musculaire, ou autre…)</a:t>
            </a:r>
          </a:p>
          <a:p>
            <a:r>
              <a:rPr lang="fr-FR" sz="1350" dirty="0">
                <a:latin typeface="Arial" panose="020B0604020202020204" pitchFamily="34" charset="0"/>
                <a:ea typeface="Times New Roman" panose="02020603050405020304" pitchFamily="18" charset="0"/>
              </a:rPr>
              <a:t>loco </a:t>
            </a:r>
            <a:r>
              <a:rPr lang="fr-FR" sz="1350" dirty="0" err="1">
                <a:latin typeface="Arial" panose="020B0604020202020204" pitchFamily="34" charset="0"/>
                <a:ea typeface="Times New Roman" panose="02020603050405020304" pitchFamily="18" charset="0"/>
              </a:rPr>
              <a:t>dolenti</a:t>
            </a:r>
            <a:r>
              <a:rPr lang="fr-FR" sz="1350" dirty="0">
                <a:latin typeface="Arial" panose="020B0604020202020204" pitchFamily="34" charset="0"/>
                <a:ea typeface="Times New Roman" panose="02020603050405020304" pitchFamily="18" charset="0"/>
              </a:rPr>
              <a:t> ou sur le trajet du nerf</a:t>
            </a:r>
          </a:p>
          <a:p>
            <a:r>
              <a:rPr lang="fr-FR" sz="1350" dirty="0">
                <a:latin typeface="Arial" panose="020B0604020202020204" pitchFamily="34" charset="0"/>
                <a:ea typeface="Times New Roman" panose="02020603050405020304" pitchFamily="18" charset="0"/>
              </a:rPr>
              <a:t>avec des anesthésiants locaux </a:t>
            </a:r>
          </a:p>
          <a:p>
            <a:r>
              <a:rPr lang="fr-FR" sz="1350" dirty="0">
                <a:latin typeface="Arial" panose="020B0604020202020204" pitchFamily="34" charset="0"/>
                <a:ea typeface="Times New Roman" panose="02020603050405020304" pitchFamily="18" charset="0"/>
              </a:rPr>
              <a:t>nécessité d’évaluer l’intensité douloureuse juste avant l’infiltration et immédiatement après le geste (entre 5 minutes et 3 h après l’infiltration)</a:t>
            </a:r>
            <a:endParaRPr lang="fr-FR" dirty="0"/>
          </a:p>
        </p:txBody>
      </p:sp>
      <p:sp>
        <p:nvSpPr>
          <p:cNvPr id="9" name="ZoneTexte 8">
            <a:extLst>
              <a:ext uri="{FF2B5EF4-FFF2-40B4-BE49-F238E27FC236}">
                <a16:creationId xmlns:a16="http://schemas.microsoft.com/office/drawing/2014/main" id="{AF0AA113-8FB3-1199-FEB4-109C3380C4CD}"/>
              </a:ext>
            </a:extLst>
          </p:cNvPr>
          <p:cNvSpPr txBox="1"/>
          <p:nvPr/>
        </p:nvSpPr>
        <p:spPr>
          <a:xfrm>
            <a:off x="451413" y="4459598"/>
            <a:ext cx="7490990" cy="415498"/>
          </a:xfrm>
          <a:prstGeom prst="rect">
            <a:avLst/>
          </a:prstGeom>
          <a:noFill/>
        </p:spPr>
        <p:txBody>
          <a:bodyPr wrap="square" rtlCol="0">
            <a:spAutoFit/>
          </a:bodyPr>
          <a:lstStyle/>
          <a:p>
            <a:pPr defTabSz="685800"/>
            <a:r>
              <a:rPr lang="fr-FR" sz="675" dirty="0">
                <a:solidFill>
                  <a:srgbClr val="212121"/>
                </a:solidFill>
                <a:highlight>
                  <a:srgbClr val="F6F6F6"/>
                </a:highlight>
                <a:latin typeface="Trebuchet MS" panose="020B0703020202090204" pitchFamily="34" charset="0"/>
              </a:rPr>
              <a:t>RIGAUD J, et al. Les </a:t>
            </a:r>
            <a:r>
              <a:rPr lang="fr-FR" sz="750" dirty="0">
                <a:solidFill>
                  <a:srgbClr val="212121"/>
                </a:solidFill>
                <a:highlight>
                  <a:srgbClr val="F6F6F6"/>
                </a:highlight>
                <a:latin typeface="Trebuchet MS" panose="020B0703020202090204" pitchFamily="34" charset="0"/>
              </a:rPr>
              <a:t>infiltrations</a:t>
            </a:r>
            <a:r>
              <a:rPr lang="fr-FR" sz="675" dirty="0">
                <a:solidFill>
                  <a:srgbClr val="212121"/>
                </a:solidFill>
                <a:highlight>
                  <a:srgbClr val="F6F6F6"/>
                </a:highlight>
                <a:latin typeface="Trebuchet MS" panose="020B0703020202090204" pitchFamily="34" charset="0"/>
              </a:rPr>
              <a:t> des nerfs somatiques dans la prise en charge thérapeutique des douleurs pelvipérinéales chroniques. Progrès en Urologie 2010.</a:t>
            </a:r>
          </a:p>
          <a:p>
            <a:pPr defTabSz="685800"/>
            <a:r>
              <a:rPr lang="fr-FR" sz="675" dirty="0">
                <a:solidFill>
                  <a:srgbClr val="212121"/>
                </a:solidFill>
                <a:highlight>
                  <a:srgbClr val="F6F6F6"/>
                </a:highlight>
                <a:latin typeface="Trebuchet MS" panose="020B0703020202090204" pitchFamily="34" charset="0"/>
              </a:rPr>
              <a:t>KASTLER B. L’algologie interventionnelle : une nouvelle voie au service de la douleur du patient. Bulletin de l’Académie Nationale de Médecine 2023</a:t>
            </a:r>
          </a:p>
          <a:p>
            <a:pPr defTabSz="685800"/>
            <a:endParaRPr lang="fr-FR" sz="675" dirty="0">
              <a:solidFill>
                <a:srgbClr val="212121"/>
              </a:solidFill>
              <a:highlight>
                <a:srgbClr val="F6F6F6"/>
              </a:highlight>
              <a:latin typeface="Trebuchet MS" panose="020B0703020202090204" pitchFamily="34" charset="0"/>
            </a:endParaRPr>
          </a:p>
        </p:txBody>
      </p:sp>
      <p:grpSp>
        <p:nvGrpSpPr>
          <p:cNvPr id="10" name="Groupe 9">
            <a:extLst>
              <a:ext uri="{FF2B5EF4-FFF2-40B4-BE49-F238E27FC236}">
                <a16:creationId xmlns:a16="http://schemas.microsoft.com/office/drawing/2014/main" id="{3A4C2F4B-10CF-8295-6AEB-467D18880455}"/>
              </a:ext>
            </a:extLst>
          </p:cNvPr>
          <p:cNvGrpSpPr/>
          <p:nvPr/>
        </p:nvGrpSpPr>
        <p:grpSpPr>
          <a:xfrm>
            <a:off x="4357869" y="586278"/>
            <a:ext cx="4728250" cy="3650057"/>
            <a:chOff x="6581651" y="1672954"/>
            <a:chExt cx="5533174" cy="4077035"/>
          </a:xfrm>
        </p:grpSpPr>
        <p:pic>
          <p:nvPicPr>
            <p:cNvPr id="11" name="Image 10" descr="Une image contenant table&#10;&#10;Description générée automatiquement">
              <a:extLst>
                <a:ext uri="{FF2B5EF4-FFF2-40B4-BE49-F238E27FC236}">
                  <a16:creationId xmlns:a16="http://schemas.microsoft.com/office/drawing/2014/main" id="{A6ACE6E3-F8A5-8585-F54D-F26DBB04A909}"/>
                </a:ext>
              </a:extLst>
            </p:cNvPr>
            <p:cNvPicPr>
              <a:picLocks noChangeAspect="1"/>
            </p:cNvPicPr>
            <p:nvPr/>
          </p:nvPicPr>
          <p:blipFill rotWithShape="1">
            <a:blip r:embed="rId3">
              <a:extLst>
                <a:ext uri="{28A0092B-C50C-407E-A947-70E740481C1C}">
                  <a14:useLocalDpi xmlns:a14="http://schemas.microsoft.com/office/drawing/2010/main" val="0"/>
                </a:ext>
              </a:extLst>
            </a:blip>
            <a:srcRect l="4907" t="45800" r="7995" b="7498"/>
            <a:stretch/>
          </p:blipFill>
          <p:spPr>
            <a:xfrm>
              <a:off x="6581651" y="1672954"/>
              <a:ext cx="5533174" cy="4077035"/>
            </a:xfrm>
            <a:prstGeom prst="rect">
              <a:avLst/>
            </a:prstGeom>
          </p:spPr>
        </p:pic>
        <p:sp>
          <p:nvSpPr>
            <p:cNvPr id="12" name="Bouée 11">
              <a:extLst>
                <a:ext uri="{FF2B5EF4-FFF2-40B4-BE49-F238E27FC236}">
                  <a16:creationId xmlns:a16="http://schemas.microsoft.com/office/drawing/2014/main" id="{3D1A87D7-5B57-B018-478E-75DB07AD7341}"/>
                </a:ext>
              </a:extLst>
            </p:cNvPr>
            <p:cNvSpPr/>
            <p:nvPr/>
          </p:nvSpPr>
          <p:spPr>
            <a:xfrm>
              <a:off x="8029903" y="2659118"/>
              <a:ext cx="903890" cy="367862"/>
            </a:xfrm>
            <a:prstGeom prst="donut">
              <a:avLst>
                <a:gd name="adj" fmla="val 4339"/>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prstClr val="black"/>
                </a:solidFill>
                <a:latin typeface="Aptos" panose="02110004020202020204"/>
              </a:endParaRPr>
            </a:p>
          </p:txBody>
        </p:sp>
        <p:sp>
          <p:nvSpPr>
            <p:cNvPr id="13" name="Bouée 12">
              <a:extLst>
                <a:ext uri="{FF2B5EF4-FFF2-40B4-BE49-F238E27FC236}">
                  <a16:creationId xmlns:a16="http://schemas.microsoft.com/office/drawing/2014/main" id="{7131F52F-B3BC-C186-71F3-760C6B2BAC43}"/>
                </a:ext>
              </a:extLst>
            </p:cNvPr>
            <p:cNvSpPr/>
            <p:nvPr/>
          </p:nvSpPr>
          <p:spPr>
            <a:xfrm>
              <a:off x="9091448" y="2659117"/>
              <a:ext cx="1093076" cy="367862"/>
            </a:xfrm>
            <a:prstGeom prst="donut">
              <a:avLst>
                <a:gd name="adj" fmla="val 5246"/>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prstClr val="black"/>
                </a:solidFill>
                <a:latin typeface="Aptos" panose="02110004020202020204"/>
              </a:endParaRPr>
            </a:p>
          </p:txBody>
        </p:sp>
        <p:sp>
          <p:nvSpPr>
            <p:cNvPr id="14" name="Bouée 13">
              <a:extLst>
                <a:ext uri="{FF2B5EF4-FFF2-40B4-BE49-F238E27FC236}">
                  <a16:creationId xmlns:a16="http://schemas.microsoft.com/office/drawing/2014/main" id="{104AC6A4-B6F5-62F4-4940-0200F29FE2EC}"/>
                </a:ext>
              </a:extLst>
            </p:cNvPr>
            <p:cNvSpPr/>
            <p:nvPr/>
          </p:nvSpPr>
          <p:spPr>
            <a:xfrm>
              <a:off x="7746124" y="4461395"/>
              <a:ext cx="283779" cy="194687"/>
            </a:xfrm>
            <a:prstGeom prst="donut">
              <a:avLst>
                <a:gd name="adj" fmla="val 4339"/>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prstClr val="black"/>
                </a:solidFill>
                <a:latin typeface="Aptos" panose="02110004020202020204"/>
              </a:endParaRPr>
            </a:p>
          </p:txBody>
        </p:sp>
      </p:grpSp>
    </p:spTree>
    <p:extLst>
      <p:ext uri="{BB962C8B-B14F-4D97-AF65-F5344CB8AC3E}">
        <p14:creationId xmlns:p14="http://schemas.microsoft.com/office/powerpoint/2010/main" val="8151413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A5A004A9-0D36-9E46-B6B6-1834423762C1}"/>
              </a:ext>
            </a:extLst>
          </p:cNvPr>
          <p:cNvSpPr>
            <a:spLocks noGrp="1" noChangeArrowheads="1"/>
          </p:cNvSpPr>
          <p:nvPr>
            <p:ph type="title"/>
          </p:nvPr>
        </p:nvSpPr>
        <p:spPr/>
        <p:txBody>
          <a:bodyPr>
            <a:noAutofit/>
          </a:bodyPr>
          <a:lstStyle/>
          <a:p>
            <a:r>
              <a:rPr lang="fr-FR" altLang="fr-FR" b="1" dirty="0">
                <a:solidFill>
                  <a:schemeClr val="accent1"/>
                </a:solidFill>
              </a:rPr>
              <a:t>La douleur </a:t>
            </a:r>
            <a:r>
              <a:rPr lang="fr-FR" altLang="fr-FR" b="1" dirty="0" err="1">
                <a:solidFill>
                  <a:schemeClr val="accent1"/>
                </a:solidFill>
              </a:rPr>
              <a:t>Nociplastique</a:t>
            </a:r>
            <a:endParaRPr lang="fr-FR" altLang="fr-FR" b="1" dirty="0">
              <a:solidFill>
                <a:schemeClr val="accent1"/>
              </a:solidFill>
            </a:endParaRPr>
          </a:p>
        </p:txBody>
      </p:sp>
      <p:sp>
        <p:nvSpPr>
          <p:cNvPr id="76803" name="Rectangle 3">
            <a:extLst>
              <a:ext uri="{FF2B5EF4-FFF2-40B4-BE49-F238E27FC236}">
                <a16:creationId xmlns:a16="http://schemas.microsoft.com/office/drawing/2014/main" id="{A71BB508-7451-1C40-A9CE-F8CEB354B824}"/>
              </a:ext>
            </a:extLst>
          </p:cNvPr>
          <p:cNvSpPr>
            <a:spLocks noGrp="1" noChangeArrowheads="1"/>
          </p:cNvSpPr>
          <p:nvPr>
            <p:ph idx="1"/>
          </p:nvPr>
        </p:nvSpPr>
        <p:spPr/>
        <p:txBody>
          <a:bodyPr>
            <a:normAutofit/>
          </a:bodyPr>
          <a:lstStyle/>
          <a:p>
            <a:pPr>
              <a:spcBef>
                <a:spcPts val="300"/>
              </a:spcBef>
            </a:pPr>
            <a:r>
              <a:rPr lang="fr-FR" altLang="fr-FR" dirty="0">
                <a:latin typeface="Arial" panose="020B0604020202020204" pitchFamily="34" charset="0"/>
              </a:rPr>
              <a:t>Négativité du bilan somatique</a:t>
            </a:r>
          </a:p>
          <a:p>
            <a:pPr>
              <a:spcBef>
                <a:spcPts val="300"/>
              </a:spcBef>
            </a:pPr>
            <a:endParaRPr lang="fr-FR" altLang="fr-FR" dirty="0">
              <a:latin typeface="Arial" panose="020B0604020202020204" pitchFamily="34" charset="0"/>
            </a:endParaRPr>
          </a:p>
          <a:p>
            <a:pPr>
              <a:spcBef>
                <a:spcPts val="300"/>
              </a:spcBef>
            </a:pPr>
            <a:r>
              <a:rPr lang="fr-FR" altLang="fr-FR" dirty="0">
                <a:latin typeface="Arial" panose="020B0604020202020204" pitchFamily="34" charset="0"/>
              </a:rPr>
              <a:t>Tableaux douloureux chroniques évocateur d’une hyperalgésie centrale : SDV, </a:t>
            </a:r>
            <a:r>
              <a:rPr lang="fr-FR" altLang="fr-FR" dirty="0" err="1">
                <a:latin typeface="Arial" panose="020B0604020202020204" pitchFamily="34" charset="0"/>
              </a:rPr>
              <a:t>dysapreunies</a:t>
            </a:r>
            <a:r>
              <a:rPr lang="fr-FR" altLang="fr-FR" dirty="0">
                <a:latin typeface="Arial" panose="020B0604020202020204" pitchFamily="34" charset="0"/>
              </a:rPr>
              <a:t>, </a:t>
            </a:r>
            <a:r>
              <a:rPr lang="fr-FR" altLang="fr-FR" dirty="0" err="1">
                <a:latin typeface="Arial" panose="020B0604020202020204" pitchFamily="34" charset="0"/>
              </a:rPr>
              <a:t>dychésies</a:t>
            </a:r>
            <a:r>
              <a:rPr lang="fr-FR" altLang="fr-FR" dirty="0">
                <a:latin typeface="Arial" panose="020B0604020202020204" pitchFamily="34" charset="0"/>
              </a:rPr>
              <a:t>, SII…</a:t>
            </a:r>
          </a:p>
          <a:p>
            <a:pPr>
              <a:spcBef>
                <a:spcPts val="300"/>
              </a:spcBef>
            </a:pPr>
            <a:endParaRPr lang="fr-FR" altLang="fr-FR" dirty="0">
              <a:latin typeface="Arial" panose="020B0604020202020204" pitchFamily="34" charset="0"/>
            </a:endParaRPr>
          </a:p>
          <a:p>
            <a:pPr>
              <a:spcBef>
                <a:spcPts val="300"/>
              </a:spcBef>
            </a:pPr>
            <a:r>
              <a:rPr lang="fr-FR" altLang="fr-FR" dirty="0">
                <a:latin typeface="Arial" panose="020B0604020202020204" pitchFamily="34" charset="0"/>
              </a:rPr>
              <a:t>Diagnostic d’élimination…</a:t>
            </a:r>
          </a:p>
          <a:p>
            <a:pPr marL="0" indent="0" eaLnBrk="1" hangingPunct="1">
              <a:lnSpc>
                <a:spcPct val="90000"/>
              </a:lnSpc>
              <a:buNone/>
            </a:pPr>
            <a:endParaRPr lang="fr-FR" altLang="fr-FR" dirty="0">
              <a:latin typeface="Arial" panose="020B0604020202020204" pitchFamily="34" charset="0"/>
            </a:endParaRPr>
          </a:p>
          <a:p>
            <a:pPr eaLnBrk="1" hangingPunct="1">
              <a:lnSpc>
                <a:spcPct val="90000"/>
              </a:lnSpc>
            </a:pPr>
            <a:endParaRPr lang="fr-FR" altLang="fr-FR" sz="1575" dirty="0">
              <a:latin typeface="Arial" panose="020B0604020202020204" pitchFamily="34" charset="0"/>
            </a:endParaRPr>
          </a:p>
        </p:txBody>
      </p:sp>
    </p:spTree>
    <p:extLst>
      <p:ext uri="{BB962C8B-B14F-4D97-AF65-F5344CB8AC3E}">
        <p14:creationId xmlns:p14="http://schemas.microsoft.com/office/powerpoint/2010/main" val="532743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F19A3A-A1C7-4329-DD99-43CCDB228225}"/>
              </a:ext>
            </a:extLst>
          </p:cNvPr>
          <p:cNvSpPr>
            <a:spLocks noGrp="1"/>
          </p:cNvSpPr>
          <p:nvPr>
            <p:ph type="title"/>
          </p:nvPr>
        </p:nvSpPr>
        <p:spPr>
          <a:xfrm>
            <a:off x="629841" y="342900"/>
            <a:ext cx="3370659" cy="1200150"/>
          </a:xfrm>
        </p:spPr>
        <p:txBody>
          <a:bodyPr>
            <a:normAutofit fontScale="90000"/>
          </a:bodyPr>
          <a:lstStyle/>
          <a:p>
            <a:r>
              <a:rPr lang="fr-FR" sz="3300" b="1" dirty="0">
                <a:solidFill>
                  <a:schemeClr val="accent1"/>
                </a:solidFill>
              </a:rPr>
              <a:t>Central </a:t>
            </a:r>
            <a:r>
              <a:rPr lang="fr-FR" sz="3300" b="1" dirty="0" err="1">
                <a:solidFill>
                  <a:schemeClr val="accent1"/>
                </a:solidFill>
              </a:rPr>
              <a:t>sensitization</a:t>
            </a:r>
            <a:r>
              <a:rPr lang="fr-FR" sz="3300" b="1" dirty="0">
                <a:solidFill>
                  <a:schemeClr val="accent1"/>
                </a:solidFill>
              </a:rPr>
              <a:t> Inventory</a:t>
            </a:r>
          </a:p>
        </p:txBody>
      </p:sp>
      <p:pic>
        <p:nvPicPr>
          <p:cNvPr id="6" name="Espace réservé du contenu 5" descr="Une image contenant texte, menu, document, nombre&#10;&#10;Description générée automatiquement">
            <a:extLst>
              <a:ext uri="{FF2B5EF4-FFF2-40B4-BE49-F238E27FC236}">
                <a16:creationId xmlns:a16="http://schemas.microsoft.com/office/drawing/2014/main" id="{529BD9D3-6C3E-6368-8D3A-D69452C4171C}"/>
              </a:ext>
            </a:extLst>
          </p:cNvPr>
          <p:cNvPicPr>
            <a:picLocks noGrp="1" noChangeAspect="1"/>
          </p:cNvPicPr>
          <p:nvPr>
            <p:ph idx="1"/>
          </p:nvPr>
        </p:nvPicPr>
        <p:blipFill>
          <a:blip r:embed="rId2"/>
          <a:stretch>
            <a:fillRect/>
          </a:stretch>
        </p:blipFill>
        <p:spPr>
          <a:xfrm>
            <a:off x="5233308" y="96191"/>
            <a:ext cx="3755572" cy="4951118"/>
          </a:xfrm>
        </p:spPr>
      </p:pic>
      <p:sp>
        <p:nvSpPr>
          <p:cNvPr id="4" name="Espace réservé du texte 3">
            <a:extLst>
              <a:ext uri="{FF2B5EF4-FFF2-40B4-BE49-F238E27FC236}">
                <a16:creationId xmlns:a16="http://schemas.microsoft.com/office/drawing/2014/main" id="{A37D73C1-C431-8B4B-3AAB-980F368D0C10}"/>
              </a:ext>
            </a:extLst>
          </p:cNvPr>
          <p:cNvSpPr>
            <a:spLocks noGrp="1"/>
          </p:cNvSpPr>
          <p:nvPr>
            <p:ph type="body" sz="half" idx="2"/>
          </p:nvPr>
        </p:nvSpPr>
        <p:spPr/>
        <p:txBody>
          <a:bodyPr>
            <a:normAutofit/>
          </a:bodyPr>
          <a:lstStyle/>
          <a:p>
            <a:r>
              <a:rPr lang="fr-FR" sz="1800" dirty="0"/>
              <a:t>significatif &gt;40/100</a:t>
            </a:r>
          </a:p>
          <a:p>
            <a:r>
              <a:rPr lang="fr-FR" sz="1800" dirty="0"/>
              <a:t>non spécifique de la sphère pelvienne</a:t>
            </a:r>
          </a:p>
        </p:txBody>
      </p:sp>
    </p:spTree>
    <p:extLst>
      <p:ext uri="{BB962C8B-B14F-4D97-AF65-F5344CB8AC3E}">
        <p14:creationId xmlns:p14="http://schemas.microsoft.com/office/powerpoint/2010/main" val="38782251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93FC932-19C5-5F49-9A75-7F7E40793C39}"/>
              </a:ext>
            </a:extLst>
          </p:cNvPr>
          <p:cNvSpPr txBox="1"/>
          <p:nvPr/>
        </p:nvSpPr>
        <p:spPr>
          <a:xfrm>
            <a:off x="357389" y="4202208"/>
            <a:ext cx="8600179" cy="727122"/>
          </a:xfrm>
          <a:prstGeom prst="rect">
            <a:avLst/>
          </a:prstGeom>
          <a:noFill/>
        </p:spPr>
        <p:txBody>
          <a:bodyPr wrap="square" rtlCol="0">
            <a:spAutoFit/>
          </a:bodyPr>
          <a:lstStyle/>
          <a:p>
            <a:pPr defTabSz="685800"/>
            <a:r>
              <a:rPr lang="fr-FR" sz="675" dirty="0">
                <a:solidFill>
                  <a:srgbClr val="212121"/>
                </a:solidFill>
                <a:highlight>
                  <a:srgbClr val="F6F6F6"/>
                </a:highlight>
                <a:latin typeface="Trebuchet MS" panose="020B0703020202090204" pitchFamily="34" charset="0"/>
              </a:rPr>
              <a:t>LEVESQUE A, et  CONVERGENCES PPN. </a:t>
            </a:r>
            <a:r>
              <a:rPr lang="fr-FR" sz="675" dirty="0" err="1">
                <a:solidFill>
                  <a:srgbClr val="212121"/>
                </a:solidFill>
                <a:highlight>
                  <a:srgbClr val="F6F6F6"/>
                </a:highlight>
                <a:latin typeface="Trebuchet MS" panose="020B0703020202090204" pitchFamily="34" charset="0"/>
              </a:rPr>
              <a:t>Clinical</a:t>
            </a:r>
            <a:r>
              <a:rPr lang="fr-FR" sz="675" dirty="0">
                <a:solidFill>
                  <a:srgbClr val="212121"/>
                </a:solidFill>
                <a:highlight>
                  <a:srgbClr val="F6F6F6"/>
                </a:highlight>
                <a:latin typeface="Trebuchet MS" panose="020B0703020202090204" pitchFamily="34" charset="0"/>
              </a:rPr>
              <a:t> </a:t>
            </a:r>
            <a:r>
              <a:rPr lang="fr-FR" sz="675" dirty="0" err="1">
                <a:solidFill>
                  <a:srgbClr val="212121"/>
                </a:solidFill>
                <a:highlight>
                  <a:srgbClr val="F6F6F6"/>
                </a:highlight>
                <a:latin typeface="Trebuchet MS" panose="020B0703020202090204" pitchFamily="34" charset="0"/>
              </a:rPr>
              <a:t>Criteria</a:t>
            </a:r>
            <a:r>
              <a:rPr lang="fr-FR" sz="675" dirty="0">
                <a:solidFill>
                  <a:srgbClr val="212121"/>
                </a:solidFill>
                <a:highlight>
                  <a:srgbClr val="F6F6F6"/>
                </a:highlight>
                <a:latin typeface="Trebuchet MS" panose="020B0703020202090204" pitchFamily="34" charset="0"/>
              </a:rPr>
              <a:t> of Central </a:t>
            </a:r>
            <a:r>
              <a:rPr lang="fr-FR" sz="675" dirty="0" err="1">
                <a:solidFill>
                  <a:srgbClr val="212121"/>
                </a:solidFill>
                <a:highlight>
                  <a:srgbClr val="F6F6F6"/>
                </a:highlight>
                <a:latin typeface="Trebuchet MS" panose="020B0703020202090204" pitchFamily="34" charset="0"/>
              </a:rPr>
              <a:t>Sensitization</a:t>
            </a:r>
            <a:r>
              <a:rPr lang="fr-FR" sz="675" dirty="0">
                <a:solidFill>
                  <a:srgbClr val="212121"/>
                </a:solidFill>
                <a:highlight>
                  <a:srgbClr val="F6F6F6"/>
                </a:highlight>
                <a:latin typeface="Trebuchet MS" panose="020B0703020202090204" pitchFamily="34" charset="0"/>
              </a:rPr>
              <a:t> in </a:t>
            </a:r>
            <a:r>
              <a:rPr lang="fr-FR" sz="675" dirty="0" err="1">
                <a:solidFill>
                  <a:srgbClr val="212121"/>
                </a:solidFill>
                <a:highlight>
                  <a:srgbClr val="F6F6F6"/>
                </a:highlight>
                <a:latin typeface="Trebuchet MS" panose="020B0703020202090204" pitchFamily="34" charset="0"/>
              </a:rPr>
              <a:t>Chronic</a:t>
            </a:r>
            <a:r>
              <a:rPr lang="fr-FR" sz="675" dirty="0">
                <a:solidFill>
                  <a:srgbClr val="212121"/>
                </a:solidFill>
                <a:highlight>
                  <a:srgbClr val="F6F6F6"/>
                </a:highlight>
                <a:latin typeface="Trebuchet MS" panose="020B0703020202090204" pitchFamily="34" charset="0"/>
              </a:rPr>
              <a:t> </a:t>
            </a:r>
            <a:r>
              <a:rPr lang="fr-FR" sz="675" dirty="0" err="1">
                <a:solidFill>
                  <a:srgbClr val="212121"/>
                </a:solidFill>
                <a:highlight>
                  <a:srgbClr val="F6F6F6"/>
                </a:highlight>
                <a:latin typeface="Trebuchet MS" panose="020B0703020202090204" pitchFamily="34" charset="0"/>
              </a:rPr>
              <a:t>Pelvic</a:t>
            </a:r>
            <a:r>
              <a:rPr lang="fr-FR" sz="675" dirty="0">
                <a:solidFill>
                  <a:srgbClr val="212121"/>
                </a:solidFill>
                <a:highlight>
                  <a:srgbClr val="F6F6F6"/>
                </a:highlight>
                <a:latin typeface="Trebuchet MS" panose="020B0703020202090204" pitchFamily="34" charset="0"/>
              </a:rPr>
              <a:t> and </a:t>
            </a:r>
            <a:r>
              <a:rPr lang="fr-FR" sz="675" dirty="0" err="1">
                <a:solidFill>
                  <a:srgbClr val="212121"/>
                </a:solidFill>
                <a:highlight>
                  <a:srgbClr val="F6F6F6"/>
                </a:highlight>
                <a:latin typeface="Trebuchet MS" panose="020B0703020202090204" pitchFamily="34" charset="0"/>
              </a:rPr>
              <a:t>Perineal</a:t>
            </a:r>
            <a:r>
              <a:rPr lang="fr-FR" sz="675" dirty="0">
                <a:solidFill>
                  <a:srgbClr val="212121"/>
                </a:solidFill>
                <a:highlight>
                  <a:srgbClr val="F6F6F6"/>
                </a:highlight>
                <a:latin typeface="Trebuchet MS" panose="020B0703020202090204" pitchFamily="34" charset="0"/>
              </a:rPr>
              <a:t> Pain (Convergences PP </a:t>
            </a:r>
            <a:r>
              <a:rPr lang="fr-FR" sz="675" dirty="0" err="1">
                <a:solidFill>
                  <a:srgbClr val="212121"/>
                </a:solidFill>
                <a:highlight>
                  <a:srgbClr val="F6F6F6"/>
                </a:highlight>
                <a:latin typeface="Trebuchet MS" panose="020B0703020202090204" pitchFamily="34" charset="0"/>
              </a:rPr>
              <a:t>Criteria</a:t>
            </a:r>
            <a:r>
              <a:rPr lang="fr-FR" sz="675" dirty="0">
                <a:solidFill>
                  <a:srgbClr val="212121"/>
                </a:solidFill>
                <a:highlight>
                  <a:srgbClr val="F6F6F6"/>
                </a:highlight>
                <a:latin typeface="Trebuchet MS" panose="020B0703020202090204" pitchFamily="34" charset="0"/>
              </a:rPr>
              <a:t>): Elaboration of a </a:t>
            </a:r>
            <a:r>
              <a:rPr lang="fr-FR" sz="675" dirty="0" err="1">
                <a:solidFill>
                  <a:srgbClr val="212121"/>
                </a:solidFill>
                <a:highlight>
                  <a:srgbClr val="F6F6F6"/>
                </a:highlight>
                <a:latin typeface="Trebuchet MS" panose="020B0703020202090204" pitchFamily="34" charset="0"/>
              </a:rPr>
              <a:t>Clinical</a:t>
            </a:r>
            <a:r>
              <a:rPr lang="fr-FR" sz="675" dirty="0">
                <a:solidFill>
                  <a:srgbClr val="212121"/>
                </a:solidFill>
                <a:highlight>
                  <a:srgbClr val="F6F6F6"/>
                </a:highlight>
                <a:latin typeface="Trebuchet MS" panose="020B0703020202090204" pitchFamily="34" charset="0"/>
              </a:rPr>
              <a:t> Evaluation Tool </a:t>
            </a:r>
            <a:r>
              <a:rPr lang="fr-FR" sz="675" dirty="0" err="1">
                <a:solidFill>
                  <a:srgbClr val="212121"/>
                </a:solidFill>
                <a:highlight>
                  <a:srgbClr val="F6F6F6"/>
                </a:highlight>
                <a:latin typeface="Trebuchet MS" panose="020B0703020202090204" pitchFamily="34" charset="0"/>
              </a:rPr>
              <a:t>Based</a:t>
            </a:r>
            <a:r>
              <a:rPr lang="fr-FR" sz="675" dirty="0">
                <a:solidFill>
                  <a:srgbClr val="212121"/>
                </a:solidFill>
                <a:highlight>
                  <a:srgbClr val="F6F6F6"/>
                </a:highlight>
                <a:latin typeface="Trebuchet MS" panose="020B0703020202090204" pitchFamily="34" charset="0"/>
              </a:rPr>
              <a:t> on </a:t>
            </a:r>
            <a:r>
              <a:rPr lang="fr-FR" sz="675" dirty="0" err="1">
                <a:solidFill>
                  <a:srgbClr val="212121"/>
                </a:solidFill>
                <a:highlight>
                  <a:srgbClr val="F6F6F6"/>
                </a:highlight>
                <a:latin typeface="Trebuchet MS" panose="020B0703020202090204" pitchFamily="34" charset="0"/>
              </a:rPr>
              <a:t>Formal</a:t>
            </a:r>
            <a:r>
              <a:rPr lang="fr-FR" sz="675" dirty="0">
                <a:solidFill>
                  <a:srgbClr val="212121"/>
                </a:solidFill>
                <a:highlight>
                  <a:srgbClr val="F6F6F6"/>
                </a:highlight>
                <a:latin typeface="Trebuchet MS" panose="020B0703020202090204" pitchFamily="34" charset="0"/>
              </a:rPr>
              <a:t> Expert Consensus. Pain Med </a:t>
            </a:r>
            <a:r>
              <a:rPr lang="fr-FR" sz="750" dirty="0">
                <a:solidFill>
                  <a:srgbClr val="212121"/>
                </a:solidFill>
                <a:highlight>
                  <a:srgbClr val="F6F6F6"/>
                </a:highlight>
                <a:latin typeface="Trebuchet MS" panose="020B0703020202090204" pitchFamily="34" charset="0"/>
              </a:rPr>
              <a:t>2018</a:t>
            </a:r>
            <a:endParaRPr lang="fr-FR" sz="675" dirty="0">
              <a:solidFill>
                <a:srgbClr val="212121"/>
              </a:solidFill>
              <a:highlight>
                <a:srgbClr val="F6F6F6"/>
              </a:highlight>
              <a:latin typeface="Trebuchet MS" panose="020B0703020202090204" pitchFamily="34" charset="0"/>
            </a:endParaRPr>
          </a:p>
          <a:p>
            <a:pPr defTabSz="685800"/>
            <a:endParaRPr lang="fr-FR" sz="675" dirty="0">
              <a:solidFill>
                <a:srgbClr val="212121"/>
              </a:solidFill>
              <a:highlight>
                <a:srgbClr val="F6F6F6"/>
              </a:highlight>
              <a:latin typeface="Trebuchet MS" panose="020B0703020202090204" pitchFamily="34" charset="0"/>
            </a:endParaRPr>
          </a:p>
          <a:p>
            <a:pPr defTabSz="685800"/>
            <a:r>
              <a:rPr lang="fr-FR" sz="675" dirty="0">
                <a:solidFill>
                  <a:srgbClr val="212121"/>
                </a:solidFill>
                <a:highlight>
                  <a:srgbClr val="F6F6F6"/>
                </a:highlight>
                <a:latin typeface="Trebuchet MS" panose="020B0703020202090204" pitchFamily="34" charset="0"/>
              </a:rPr>
              <a:t>QUISTREBERT-DAVANNE V, et al. [</a:t>
            </a:r>
            <a:r>
              <a:rPr lang="fr-FR" sz="675" dirty="0" err="1">
                <a:solidFill>
                  <a:srgbClr val="212121"/>
                </a:solidFill>
                <a:highlight>
                  <a:srgbClr val="F6F6F6"/>
                </a:highlight>
                <a:latin typeface="Trebuchet MS" panose="020B0703020202090204" pitchFamily="34" charset="0"/>
              </a:rPr>
              <a:t>Psychometric</a:t>
            </a:r>
            <a:r>
              <a:rPr lang="fr-FR" sz="675" dirty="0">
                <a:solidFill>
                  <a:srgbClr val="212121"/>
                </a:solidFill>
                <a:highlight>
                  <a:srgbClr val="F6F6F6"/>
                </a:highlight>
                <a:latin typeface="Trebuchet MS" panose="020B0703020202090204" pitchFamily="34" charset="0"/>
              </a:rPr>
              <a:t> validation of Convergence </a:t>
            </a:r>
            <a:r>
              <a:rPr lang="fr-FR" sz="675" dirty="0" err="1">
                <a:solidFill>
                  <a:srgbClr val="212121"/>
                </a:solidFill>
                <a:highlight>
                  <a:srgbClr val="F6F6F6"/>
                </a:highlight>
                <a:latin typeface="Trebuchet MS" panose="020B0703020202090204" pitchFamily="34" charset="0"/>
              </a:rPr>
              <a:t>criteria</a:t>
            </a:r>
            <a:r>
              <a:rPr lang="fr-FR" sz="675" dirty="0">
                <a:solidFill>
                  <a:srgbClr val="212121"/>
                </a:solidFill>
                <a:highlight>
                  <a:srgbClr val="F6F6F6"/>
                </a:highlight>
                <a:latin typeface="Trebuchet MS" panose="020B0703020202090204" pitchFamily="34" charset="0"/>
              </a:rPr>
              <a:t> PP]. Prog </a:t>
            </a:r>
            <a:r>
              <a:rPr lang="fr-FR" sz="675" dirty="0" err="1">
                <a:solidFill>
                  <a:srgbClr val="212121"/>
                </a:solidFill>
                <a:highlight>
                  <a:srgbClr val="F6F6F6"/>
                </a:highlight>
                <a:latin typeface="Trebuchet MS" panose="020B0703020202090204" pitchFamily="34" charset="0"/>
              </a:rPr>
              <a:t>Urol</a:t>
            </a:r>
            <a:r>
              <a:rPr lang="fr-FR" sz="675" dirty="0">
                <a:solidFill>
                  <a:srgbClr val="212121"/>
                </a:solidFill>
                <a:highlight>
                  <a:srgbClr val="F6F6F6"/>
                </a:highlight>
                <a:latin typeface="Trebuchet MS" panose="020B0703020202090204" pitchFamily="34" charset="0"/>
              </a:rPr>
              <a:t> 2021</a:t>
            </a:r>
          </a:p>
          <a:p>
            <a:pPr defTabSz="685800"/>
            <a:endParaRPr lang="fr-FR" sz="675" dirty="0">
              <a:solidFill>
                <a:srgbClr val="212121"/>
              </a:solidFill>
              <a:highlight>
                <a:srgbClr val="F6F6F6"/>
              </a:highlight>
              <a:latin typeface="Trebuchet MS" panose="020B0703020202090204" pitchFamily="34" charset="0"/>
            </a:endParaRPr>
          </a:p>
          <a:p>
            <a:pPr defTabSz="685800"/>
            <a:r>
              <a:rPr lang="fr-FR" sz="675" dirty="0">
                <a:solidFill>
                  <a:srgbClr val="212121"/>
                </a:solidFill>
                <a:highlight>
                  <a:srgbClr val="F6F6F6"/>
                </a:highlight>
                <a:latin typeface="Trebuchet MS" panose="020B0703020202090204" pitchFamily="34" charset="0"/>
              </a:rPr>
              <a:t>CARDAILLAC C, et al. Evaluation of a </a:t>
            </a:r>
            <a:r>
              <a:rPr lang="fr-FR" sz="675" dirty="0" err="1">
                <a:solidFill>
                  <a:srgbClr val="212121"/>
                </a:solidFill>
                <a:highlight>
                  <a:srgbClr val="F6F6F6"/>
                </a:highlight>
                <a:latin typeface="Trebuchet MS" panose="020B0703020202090204" pitchFamily="34" charset="0"/>
              </a:rPr>
              <a:t>scoring</a:t>
            </a:r>
            <a:r>
              <a:rPr lang="fr-FR" sz="675" dirty="0">
                <a:solidFill>
                  <a:srgbClr val="212121"/>
                </a:solidFill>
                <a:highlight>
                  <a:srgbClr val="F6F6F6"/>
                </a:highlight>
                <a:latin typeface="Trebuchet MS" panose="020B0703020202090204" pitchFamily="34" charset="0"/>
              </a:rPr>
              <a:t> system for the </a:t>
            </a:r>
            <a:r>
              <a:rPr lang="fr-FR" sz="675" dirty="0" err="1">
                <a:solidFill>
                  <a:srgbClr val="212121"/>
                </a:solidFill>
                <a:highlight>
                  <a:srgbClr val="F6F6F6"/>
                </a:highlight>
                <a:latin typeface="Trebuchet MS" panose="020B0703020202090204" pitchFamily="34" charset="0"/>
              </a:rPr>
              <a:t>detection</a:t>
            </a:r>
            <a:r>
              <a:rPr lang="fr-FR" sz="675" dirty="0">
                <a:solidFill>
                  <a:srgbClr val="212121"/>
                </a:solidFill>
                <a:highlight>
                  <a:srgbClr val="F6F6F6"/>
                </a:highlight>
                <a:latin typeface="Trebuchet MS" panose="020B0703020202090204" pitchFamily="34" charset="0"/>
              </a:rPr>
              <a:t> of central </a:t>
            </a:r>
            <a:r>
              <a:rPr lang="fr-FR" sz="675" dirty="0" err="1">
                <a:solidFill>
                  <a:srgbClr val="212121"/>
                </a:solidFill>
                <a:highlight>
                  <a:srgbClr val="F6F6F6"/>
                </a:highlight>
                <a:latin typeface="Trebuchet MS" panose="020B0703020202090204" pitchFamily="34" charset="0"/>
              </a:rPr>
              <a:t>sensitization</a:t>
            </a:r>
            <a:r>
              <a:rPr lang="fr-FR" sz="675" dirty="0">
                <a:solidFill>
                  <a:srgbClr val="212121"/>
                </a:solidFill>
                <a:highlight>
                  <a:srgbClr val="F6F6F6"/>
                </a:highlight>
                <a:latin typeface="Trebuchet MS" panose="020B0703020202090204" pitchFamily="34" charset="0"/>
              </a:rPr>
              <a:t> </a:t>
            </a:r>
            <a:r>
              <a:rPr lang="fr-FR" sz="675" dirty="0" err="1">
                <a:solidFill>
                  <a:srgbClr val="212121"/>
                </a:solidFill>
                <a:highlight>
                  <a:srgbClr val="F6F6F6"/>
                </a:highlight>
                <a:latin typeface="Trebuchet MS" panose="020B0703020202090204" pitchFamily="34" charset="0"/>
              </a:rPr>
              <a:t>among</a:t>
            </a:r>
            <a:r>
              <a:rPr lang="fr-FR" sz="675" dirty="0">
                <a:solidFill>
                  <a:srgbClr val="212121"/>
                </a:solidFill>
                <a:highlight>
                  <a:srgbClr val="F6F6F6"/>
                </a:highlight>
                <a:latin typeface="Trebuchet MS" panose="020B0703020202090204" pitchFamily="34" charset="0"/>
              </a:rPr>
              <a:t> </a:t>
            </a:r>
            <a:r>
              <a:rPr lang="fr-FR" sz="675" dirty="0" err="1">
                <a:solidFill>
                  <a:srgbClr val="212121"/>
                </a:solidFill>
                <a:highlight>
                  <a:srgbClr val="F6F6F6"/>
                </a:highlight>
                <a:latin typeface="Trebuchet MS" panose="020B0703020202090204" pitchFamily="34" charset="0"/>
              </a:rPr>
              <a:t>women</a:t>
            </a:r>
            <a:r>
              <a:rPr lang="fr-FR" sz="675" dirty="0">
                <a:solidFill>
                  <a:srgbClr val="212121"/>
                </a:solidFill>
                <a:highlight>
                  <a:srgbClr val="F6F6F6"/>
                </a:highlight>
                <a:latin typeface="Trebuchet MS" panose="020B0703020202090204" pitchFamily="34" charset="0"/>
              </a:rPr>
              <a:t> </a:t>
            </a:r>
            <a:r>
              <a:rPr lang="fr-FR" sz="675" dirty="0" err="1">
                <a:solidFill>
                  <a:srgbClr val="212121"/>
                </a:solidFill>
                <a:highlight>
                  <a:srgbClr val="F6F6F6"/>
                </a:highlight>
                <a:latin typeface="Trebuchet MS" panose="020B0703020202090204" pitchFamily="34" charset="0"/>
              </a:rPr>
              <a:t>with</a:t>
            </a:r>
            <a:r>
              <a:rPr lang="fr-FR" sz="675" dirty="0">
                <a:solidFill>
                  <a:srgbClr val="212121"/>
                </a:solidFill>
                <a:highlight>
                  <a:srgbClr val="F6F6F6"/>
                </a:highlight>
                <a:latin typeface="Trebuchet MS" panose="020B0703020202090204" pitchFamily="34" charset="0"/>
              </a:rPr>
              <a:t> </a:t>
            </a:r>
            <a:r>
              <a:rPr lang="fr-FR" sz="675" dirty="0" err="1">
                <a:solidFill>
                  <a:srgbClr val="212121"/>
                </a:solidFill>
                <a:highlight>
                  <a:srgbClr val="F6F6F6"/>
                </a:highlight>
                <a:latin typeface="Trebuchet MS" panose="020B0703020202090204" pitchFamily="34" charset="0"/>
              </a:rPr>
              <a:t>chronic</a:t>
            </a:r>
            <a:r>
              <a:rPr lang="fr-FR" sz="675" dirty="0">
                <a:solidFill>
                  <a:srgbClr val="212121"/>
                </a:solidFill>
                <a:highlight>
                  <a:srgbClr val="F6F6F6"/>
                </a:highlight>
                <a:latin typeface="Trebuchet MS" panose="020B0703020202090204" pitchFamily="34" charset="0"/>
              </a:rPr>
              <a:t> </a:t>
            </a:r>
            <a:r>
              <a:rPr lang="fr-FR" sz="675" dirty="0" err="1">
                <a:solidFill>
                  <a:srgbClr val="212121"/>
                </a:solidFill>
                <a:highlight>
                  <a:srgbClr val="F6F6F6"/>
                </a:highlight>
                <a:latin typeface="Trebuchet MS" panose="020B0703020202090204" pitchFamily="34" charset="0"/>
              </a:rPr>
              <a:t>pelvic</a:t>
            </a:r>
            <a:r>
              <a:rPr lang="fr-FR" sz="675" dirty="0">
                <a:solidFill>
                  <a:srgbClr val="212121"/>
                </a:solidFill>
                <a:highlight>
                  <a:srgbClr val="F6F6F6"/>
                </a:highlight>
                <a:latin typeface="Trebuchet MS" panose="020B0703020202090204" pitchFamily="34" charset="0"/>
              </a:rPr>
              <a:t> pain. Am J </a:t>
            </a:r>
            <a:r>
              <a:rPr lang="fr-FR" sz="675" dirty="0" err="1">
                <a:solidFill>
                  <a:srgbClr val="212121"/>
                </a:solidFill>
                <a:highlight>
                  <a:srgbClr val="F6F6F6"/>
                </a:highlight>
                <a:latin typeface="Trebuchet MS" panose="020B0703020202090204" pitchFamily="34" charset="0"/>
              </a:rPr>
              <a:t>Obstet</a:t>
            </a:r>
            <a:r>
              <a:rPr lang="fr-FR" sz="675" dirty="0">
                <a:solidFill>
                  <a:srgbClr val="212121"/>
                </a:solidFill>
                <a:highlight>
                  <a:srgbClr val="F6F6F6"/>
                </a:highlight>
                <a:latin typeface="Trebuchet MS" panose="020B0703020202090204" pitchFamily="34" charset="0"/>
              </a:rPr>
              <a:t> </a:t>
            </a:r>
            <a:r>
              <a:rPr lang="fr-FR" sz="675" dirty="0" err="1">
                <a:solidFill>
                  <a:srgbClr val="212121"/>
                </a:solidFill>
                <a:highlight>
                  <a:srgbClr val="F6F6F6"/>
                </a:highlight>
                <a:latin typeface="Trebuchet MS" panose="020B0703020202090204" pitchFamily="34" charset="0"/>
              </a:rPr>
              <a:t>Gynecol</a:t>
            </a:r>
            <a:r>
              <a:rPr lang="fr-FR" sz="675" dirty="0">
                <a:solidFill>
                  <a:srgbClr val="212121"/>
                </a:solidFill>
                <a:highlight>
                  <a:srgbClr val="F6F6F6"/>
                </a:highlight>
                <a:latin typeface="Trebuchet MS" panose="020B0703020202090204" pitchFamily="34" charset="0"/>
              </a:rPr>
              <a:t> 2023.</a:t>
            </a:r>
            <a:endParaRPr lang="fr-FR" sz="1350" dirty="0">
              <a:solidFill>
                <a:prstClr val="black"/>
              </a:solidFill>
              <a:latin typeface="Times New Roman" panose="02020603050405020304" pitchFamily="18" charset="0"/>
            </a:endParaRPr>
          </a:p>
        </p:txBody>
      </p:sp>
      <p:pic>
        <p:nvPicPr>
          <p:cNvPr id="7" name="Image 6" descr="Une image contenant texte, capture d’écran, Site web, Page web&#10;&#10;Description générée automatiquement">
            <a:extLst>
              <a:ext uri="{FF2B5EF4-FFF2-40B4-BE49-F238E27FC236}">
                <a16:creationId xmlns:a16="http://schemas.microsoft.com/office/drawing/2014/main" id="{320D6EA1-788C-CE57-57F4-03F4D8795155}"/>
              </a:ext>
            </a:extLst>
          </p:cNvPr>
          <p:cNvPicPr>
            <a:picLocks noChangeAspect="1"/>
          </p:cNvPicPr>
          <p:nvPr/>
        </p:nvPicPr>
        <p:blipFill rotWithShape="1">
          <a:blip r:embed="rId3"/>
          <a:srcRect b="5212"/>
          <a:stretch/>
        </p:blipFill>
        <p:spPr>
          <a:xfrm>
            <a:off x="1914643" y="67615"/>
            <a:ext cx="7229357" cy="3819563"/>
          </a:xfrm>
          <a:prstGeom prst="rect">
            <a:avLst/>
          </a:prstGeom>
        </p:spPr>
      </p:pic>
      <p:sp>
        <p:nvSpPr>
          <p:cNvPr id="4" name="ZoneTexte 3">
            <a:extLst>
              <a:ext uri="{FF2B5EF4-FFF2-40B4-BE49-F238E27FC236}">
                <a16:creationId xmlns:a16="http://schemas.microsoft.com/office/drawing/2014/main" id="{69B31683-A1BE-64F4-B076-DF6E668F828F}"/>
              </a:ext>
            </a:extLst>
          </p:cNvPr>
          <p:cNvSpPr txBox="1"/>
          <p:nvPr/>
        </p:nvSpPr>
        <p:spPr>
          <a:xfrm>
            <a:off x="246518" y="237253"/>
            <a:ext cx="1781904" cy="3785652"/>
          </a:xfrm>
          <a:prstGeom prst="rect">
            <a:avLst/>
          </a:prstGeom>
          <a:noFill/>
        </p:spPr>
        <p:txBody>
          <a:bodyPr wrap="square">
            <a:spAutoFit/>
          </a:bodyPr>
          <a:lstStyle/>
          <a:p>
            <a:pPr defTabSz="685800"/>
            <a:r>
              <a:rPr lang="fr-FR" sz="1500" i="1" dirty="0">
                <a:solidFill>
                  <a:srgbClr val="E97132"/>
                </a:solidFill>
                <a:latin typeface="Aptos" panose="02110004020202020204"/>
              </a:rPr>
              <a:t>« En cas de DCPO, il est recommandé de rechercher systématiquement la présence d’un état de sensibilisation à la douleur afin d’orienter la patiente vers une consultation douleur spécialisée dans structure douleur chronique (accord d’experts)"</a:t>
            </a:r>
          </a:p>
        </p:txBody>
      </p:sp>
    </p:spTree>
    <p:extLst>
      <p:ext uri="{BB962C8B-B14F-4D97-AF65-F5344CB8AC3E}">
        <p14:creationId xmlns:p14="http://schemas.microsoft.com/office/powerpoint/2010/main" val="1699432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3EBB0D-1E1D-627C-7FF9-0C51D64805D9}"/>
              </a:ext>
            </a:extLst>
          </p:cNvPr>
          <p:cNvSpPr>
            <a:spLocks noGrp="1"/>
          </p:cNvSpPr>
          <p:nvPr>
            <p:ph type="title"/>
          </p:nvPr>
        </p:nvSpPr>
        <p:spPr/>
        <p:txBody>
          <a:bodyPr/>
          <a:lstStyle/>
          <a:p>
            <a:r>
              <a:rPr lang="fr-FR" b="1" dirty="0">
                <a:solidFill>
                  <a:schemeClr val="accent1"/>
                </a:solidFill>
              </a:rPr>
              <a:t>Evaluation psychologique nécessaire</a:t>
            </a:r>
          </a:p>
        </p:txBody>
      </p:sp>
      <p:sp>
        <p:nvSpPr>
          <p:cNvPr id="3" name="Espace réservé du contenu 2">
            <a:extLst>
              <a:ext uri="{FF2B5EF4-FFF2-40B4-BE49-F238E27FC236}">
                <a16:creationId xmlns:a16="http://schemas.microsoft.com/office/drawing/2014/main" id="{7CBB9B47-3CA4-3075-36FD-1AD35B0E04CD}"/>
              </a:ext>
            </a:extLst>
          </p:cNvPr>
          <p:cNvSpPr>
            <a:spLocks noGrp="1"/>
          </p:cNvSpPr>
          <p:nvPr>
            <p:ph idx="1"/>
          </p:nvPr>
        </p:nvSpPr>
        <p:spPr/>
        <p:txBody>
          <a:bodyPr>
            <a:normAutofit lnSpcReduction="10000"/>
          </a:bodyPr>
          <a:lstStyle/>
          <a:p>
            <a:r>
              <a:rPr lang="fr-FR" dirty="0"/>
              <a:t>SSPT</a:t>
            </a:r>
          </a:p>
          <a:p>
            <a:pPr lvl="1"/>
            <a:r>
              <a:rPr lang="fr-FR" dirty="0"/>
              <a:t>31,3% des patientes avec DCP</a:t>
            </a:r>
          </a:p>
          <a:p>
            <a:pPr marL="0" indent="0">
              <a:buNone/>
            </a:pPr>
            <a:r>
              <a:rPr lang="fr-FR" sz="750" dirty="0">
                <a:solidFill>
                  <a:srgbClr val="212121"/>
                </a:solidFill>
                <a:highlight>
                  <a:srgbClr val="F6F6F6"/>
                </a:highlight>
              </a:rPr>
              <a:t>MELTZER-BRODY S, et al. Trauma and </a:t>
            </a:r>
            <a:r>
              <a:rPr lang="fr-FR" sz="750" dirty="0" err="1">
                <a:solidFill>
                  <a:srgbClr val="212121"/>
                </a:solidFill>
                <a:highlight>
                  <a:srgbClr val="F6F6F6"/>
                </a:highlight>
              </a:rPr>
              <a:t>posttraumatic</a:t>
            </a:r>
            <a:r>
              <a:rPr lang="fr-FR" sz="750" dirty="0">
                <a:solidFill>
                  <a:srgbClr val="212121"/>
                </a:solidFill>
                <a:highlight>
                  <a:srgbClr val="F6F6F6"/>
                </a:highlight>
              </a:rPr>
              <a:t> stress </a:t>
            </a:r>
            <a:r>
              <a:rPr lang="fr-FR" sz="750" dirty="0" err="1">
                <a:solidFill>
                  <a:srgbClr val="212121"/>
                </a:solidFill>
                <a:highlight>
                  <a:srgbClr val="F6F6F6"/>
                </a:highlight>
              </a:rPr>
              <a:t>disorder</a:t>
            </a:r>
            <a:r>
              <a:rPr lang="fr-FR" sz="750" dirty="0">
                <a:solidFill>
                  <a:srgbClr val="212121"/>
                </a:solidFill>
                <a:highlight>
                  <a:srgbClr val="F6F6F6"/>
                </a:highlight>
              </a:rPr>
              <a:t> in </a:t>
            </a:r>
            <a:r>
              <a:rPr lang="fr-FR" sz="750" dirty="0" err="1">
                <a:solidFill>
                  <a:srgbClr val="212121"/>
                </a:solidFill>
                <a:highlight>
                  <a:srgbClr val="F6F6F6"/>
                </a:highlight>
              </a:rPr>
              <a:t>women</a:t>
            </a:r>
            <a:r>
              <a:rPr lang="fr-FR" sz="750" dirty="0">
                <a:solidFill>
                  <a:srgbClr val="212121"/>
                </a:solidFill>
                <a:highlight>
                  <a:srgbClr val="F6F6F6"/>
                </a:highlight>
              </a:rPr>
              <a:t> </a:t>
            </a:r>
            <a:r>
              <a:rPr lang="fr-FR" sz="750" dirty="0" err="1">
                <a:solidFill>
                  <a:srgbClr val="212121"/>
                </a:solidFill>
                <a:highlight>
                  <a:srgbClr val="F6F6F6"/>
                </a:highlight>
              </a:rPr>
              <a:t>with</a:t>
            </a:r>
            <a:r>
              <a:rPr lang="fr-FR" sz="750" dirty="0">
                <a:solidFill>
                  <a:srgbClr val="212121"/>
                </a:solidFill>
                <a:highlight>
                  <a:srgbClr val="F6F6F6"/>
                </a:highlight>
              </a:rPr>
              <a:t> </a:t>
            </a:r>
            <a:r>
              <a:rPr lang="fr-FR" sz="750" dirty="0" err="1">
                <a:solidFill>
                  <a:srgbClr val="212121"/>
                </a:solidFill>
                <a:highlight>
                  <a:srgbClr val="F6F6F6"/>
                </a:highlight>
              </a:rPr>
              <a:t>chronic</a:t>
            </a:r>
            <a:r>
              <a:rPr lang="fr-FR" sz="750" dirty="0">
                <a:solidFill>
                  <a:srgbClr val="212121"/>
                </a:solidFill>
                <a:highlight>
                  <a:srgbClr val="F6F6F6"/>
                </a:highlight>
              </a:rPr>
              <a:t> </a:t>
            </a:r>
            <a:r>
              <a:rPr lang="fr-FR" sz="750" dirty="0" err="1">
                <a:solidFill>
                  <a:srgbClr val="212121"/>
                </a:solidFill>
                <a:highlight>
                  <a:srgbClr val="F6F6F6"/>
                </a:highlight>
              </a:rPr>
              <a:t>pelvic</a:t>
            </a:r>
            <a:r>
              <a:rPr lang="fr-FR" sz="750" dirty="0">
                <a:solidFill>
                  <a:srgbClr val="212121"/>
                </a:solidFill>
                <a:highlight>
                  <a:srgbClr val="F6F6F6"/>
                </a:highlight>
              </a:rPr>
              <a:t> pain. </a:t>
            </a:r>
            <a:r>
              <a:rPr lang="fr-FR" sz="750" dirty="0" err="1">
                <a:solidFill>
                  <a:srgbClr val="212121"/>
                </a:solidFill>
                <a:highlight>
                  <a:srgbClr val="F6F6F6"/>
                </a:highlight>
              </a:rPr>
              <a:t>Obstet</a:t>
            </a:r>
            <a:r>
              <a:rPr lang="fr-FR" sz="750" dirty="0">
                <a:solidFill>
                  <a:srgbClr val="212121"/>
                </a:solidFill>
                <a:highlight>
                  <a:srgbClr val="F6F6F6"/>
                </a:highlight>
              </a:rPr>
              <a:t> </a:t>
            </a:r>
            <a:r>
              <a:rPr lang="fr-FR" sz="750" dirty="0" err="1">
                <a:solidFill>
                  <a:srgbClr val="212121"/>
                </a:solidFill>
                <a:highlight>
                  <a:srgbClr val="F6F6F6"/>
                </a:highlight>
              </a:rPr>
              <a:t>Gynecol</a:t>
            </a:r>
            <a:r>
              <a:rPr lang="fr-FR" sz="750" dirty="0">
                <a:solidFill>
                  <a:srgbClr val="212121"/>
                </a:solidFill>
                <a:highlight>
                  <a:srgbClr val="F6F6F6"/>
                </a:highlight>
              </a:rPr>
              <a:t> 2007 </a:t>
            </a:r>
          </a:p>
          <a:p>
            <a:pPr marL="0" indent="0">
              <a:buNone/>
            </a:pPr>
            <a:r>
              <a:rPr lang="fr-FR" sz="750" dirty="0">
                <a:solidFill>
                  <a:srgbClr val="212121"/>
                </a:solidFill>
                <a:highlight>
                  <a:srgbClr val="F6F6F6"/>
                </a:highlight>
              </a:rPr>
              <a:t>David A. </a:t>
            </a:r>
            <a:r>
              <a:rPr lang="fr-FR" sz="750" dirty="0" err="1">
                <a:solidFill>
                  <a:srgbClr val="212121"/>
                </a:solidFill>
                <a:highlight>
                  <a:srgbClr val="F6F6F6"/>
                </a:highlight>
              </a:rPr>
              <a:t>Fishbain</a:t>
            </a:r>
            <a:r>
              <a:rPr lang="fr-FR" sz="750" dirty="0">
                <a:solidFill>
                  <a:srgbClr val="212121"/>
                </a:solidFill>
                <a:highlight>
                  <a:srgbClr val="F6F6F6"/>
                </a:highlight>
              </a:rPr>
              <a:t> et al. Pain </a:t>
            </a:r>
            <a:r>
              <a:rPr lang="fr-FR" sz="750" dirty="0" err="1">
                <a:solidFill>
                  <a:srgbClr val="212121"/>
                </a:solidFill>
                <a:highlight>
                  <a:srgbClr val="F6F6F6"/>
                </a:highlight>
              </a:rPr>
              <a:t>Medicine</a:t>
            </a:r>
            <a:r>
              <a:rPr lang="fr-FR" sz="750" dirty="0">
                <a:solidFill>
                  <a:srgbClr val="212121"/>
                </a:solidFill>
                <a:highlight>
                  <a:srgbClr val="F6F6F6"/>
                </a:highlight>
              </a:rPr>
              <a:t>. 2017</a:t>
            </a:r>
          </a:p>
          <a:p>
            <a:pPr marL="0" indent="0">
              <a:buNone/>
            </a:pPr>
            <a:endParaRPr lang="fr-FR" sz="750" dirty="0">
              <a:solidFill>
                <a:srgbClr val="212121"/>
              </a:solidFill>
              <a:highlight>
                <a:srgbClr val="F6F6F6"/>
              </a:highlight>
            </a:endParaRPr>
          </a:p>
          <a:p>
            <a:r>
              <a:rPr lang="fr-FR" dirty="0"/>
              <a:t>sentiment d’injustice</a:t>
            </a:r>
          </a:p>
          <a:p>
            <a:pPr marL="0" indent="0">
              <a:buNone/>
            </a:pPr>
            <a:r>
              <a:rPr lang="fr-FR" sz="750" dirty="0">
                <a:solidFill>
                  <a:srgbClr val="212121"/>
                </a:solidFill>
                <a:highlight>
                  <a:srgbClr val="F6F6F6"/>
                </a:highlight>
              </a:rPr>
              <a:t>AYACHE RA, et </a:t>
            </a:r>
            <a:r>
              <a:rPr lang="fr-FR" sz="750" dirty="0" err="1">
                <a:solidFill>
                  <a:srgbClr val="212121"/>
                </a:solidFill>
                <a:highlight>
                  <a:srgbClr val="F6F6F6"/>
                </a:highlight>
              </a:rPr>
              <a:t>al.Posttraumatic</a:t>
            </a:r>
            <a:r>
              <a:rPr lang="fr-FR" sz="750" dirty="0">
                <a:solidFill>
                  <a:srgbClr val="212121"/>
                </a:solidFill>
                <a:highlight>
                  <a:srgbClr val="F6F6F6"/>
                </a:highlight>
              </a:rPr>
              <a:t> </a:t>
            </a:r>
            <a:r>
              <a:rPr lang="fr-FR" sz="750" dirty="0" err="1">
                <a:solidFill>
                  <a:srgbClr val="212121"/>
                </a:solidFill>
                <a:highlight>
                  <a:srgbClr val="F6F6F6"/>
                </a:highlight>
              </a:rPr>
              <a:t>growth</a:t>
            </a:r>
            <a:r>
              <a:rPr lang="fr-FR" sz="750" dirty="0">
                <a:solidFill>
                  <a:srgbClr val="212121"/>
                </a:solidFill>
                <a:highlight>
                  <a:srgbClr val="F6F6F6"/>
                </a:highlight>
              </a:rPr>
              <a:t> and </a:t>
            </a:r>
            <a:r>
              <a:rPr lang="fr-FR" sz="750" dirty="0" err="1">
                <a:solidFill>
                  <a:srgbClr val="212121"/>
                </a:solidFill>
                <a:highlight>
                  <a:srgbClr val="F6F6F6"/>
                </a:highlight>
              </a:rPr>
              <a:t>depreciation</a:t>
            </a:r>
            <a:r>
              <a:rPr lang="fr-FR" sz="750" dirty="0">
                <a:solidFill>
                  <a:srgbClr val="212121"/>
                </a:solidFill>
                <a:highlight>
                  <a:srgbClr val="F6F6F6"/>
                </a:highlight>
              </a:rPr>
              <a:t> in people </a:t>
            </a:r>
            <a:r>
              <a:rPr lang="fr-FR" sz="750" dirty="0" err="1">
                <a:solidFill>
                  <a:srgbClr val="212121"/>
                </a:solidFill>
                <a:highlight>
                  <a:srgbClr val="F6F6F6"/>
                </a:highlight>
              </a:rPr>
              <a:t>with</a:t>
            </a:r>
            <a:r>
              <a:rPr lang="fr-FR" sz="750" dirty="0">
                <a:solidFill>
                  <a:srgbClr val="212121"/>
                </a:solidFill>
                <a:highlight>
                  <a:srgbClr val="F6F6F6"/>
                </a:highlight>
              </a:rPr>
              <a:t> </a:t>
            </a:r>
            <a:r>
              <a:rPr lang="fr-FR" sz="750" dirty="0" err="1">
                <a:solidFill>
                  <a:srgbClr val="212121"/>
                </a:solidFill>
                <a:highlight>
                  <a:srgbClr val="F6F6F6"/>
                </a:highlight>
              </a:rPr>
              <a:t>chronic</a:t>
            </a:r>
            <a:r>
              <a:rPr lang="fr-FR" sz="750" dirty="0">
                <a:solidFill>
                  <a:srgbClr val="212121"/>
                </a:solidFill>
                <a:highlight>
                  <a:srgbClr val="F6F6F6"/>
                </a:highlight>
              </a:rPr>
              <a:t> pain: A profile </a:t>
            </a:r>
            <a:r>
              <a:rPr lang="fr-FR" sz="750" dirty="0" err="1">
                <a:solidFill>
                  <a:srgbClr val="212121"/>
                </a:solidFill>
                <a:highlight>
                  <a:srgbClr val="F6F6F6"/>
                </a:highlight>
              </a:rPr>
              <a:t>analysis</a:t>
            </a:r>
            <a:r>
              <a:rPr lang="fr-FR" sz="750" dirty="0">
                <a:solidFill>
                  <a:srgbClr val="212121"/>
                </a:solidFill>
                <a:highlight>
                  <a:srgbClr val="F6F6F6"/>
                </a:highlight>
              </a:rPr>
              <a:t>. </a:t>
            </a:r>
            <a:r>
              <a:rPr lang="fr-FR" sz="750" dirty="0" err="1">
                <a:solidFill>
                  <a:srgbClr val="212121"/>
                </a:solidFill>
                <a:highlight>
                  <a:srgbClr val="F6F6F6"/>
                </a:highlight>
              </a:rPr>
              <a:t>Psychol</a:t>
            </a:r>
            <a:r>
              <a:rPr lang="fr-FR" sz="750" dirty="0">
                <a:solidFill>
                  <a:srgbClr val="212121"/>
                </a:solidFill>
                <a:highlight>
                  <a:srgbClr val="F6F6F6"/>
                </a:highlight>
              </a:rPr>
              <a:t> Trauma 2021</a:t>
            </a:r>
          </a:p>
          <a:p>
            <a:pPr marL="0" indent="0">
              <a:buNone/>
            </a:pPr>
            <a:endParaRPr lang="fr-FR" sz="750" dirty="0">
              <a:solidFill>
                <a:srgbClr val="212121"/>
              </a:solidFill>
              <a:highlight>
                <a:srgbClr val="F6F6F6"/>
              </a:highlight>
            </a:endParaRPr>
          </a:p>
          <a:p>
            <a:r>
              <a:rPr lang="fr-FR" dirty="0"/>
              <a:t>situation judiciaire</a:t>
            </a:r>
          </a:p>
          <a:p>
            <a:pPr lvl="1"/>
            <a:r>
              <a:rPr lang="fr-FR" dirty="0"/>
              <a:t>une patiente ne peut demander en même temps à reconnue en tant que victime de douleurs post-opératoires et être soulagée de ces douleurs post-opératoires</a:t>
            </a:r>
          </a:p>
        </p:txBody>
      </p:sp>
    </p:spTree>
    <p:extLst>
      <p:ext uri="{BB962C8B-B14F-4D97-AF65-F5344CB8AC3E}">
        <p14:creationId xmlns:p14="http://schemas.microsoft.com/office/powerpoint/2010/main" val="19731414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39F998-764D-114E-87C7-20E85AB2184E}"/>
              </a:ext>
            </a:extLst>
          </p:cNvPr>
          <p:cNvSpPr>
            <a:spLocks noGrp="1"/>
          </p:cNvSpPr>
          <p:nvPr>
            <p:ph type="title"/>
          </p:nvPr>
        </p:nvSpPr>
        <p:spPr/>
        <p:txBody>
          <a:bodyPr>
            <a:normAutofit/>
          </a:bodyPr>
          <a:lstStyle/>
          <a:p>
            <a:r>
              <a:rPr lang="fr-FR" b="1" dirty="0">
                <a:solidFill>
                  <a:schemeClr val="accent1"/>
                </a:solidFill>
              </a:rPr>
              <a:t>Examen clinique</a:t>
            </a:r>
          </a:p>
        </p:txBody>
      </p:sp>
      <p:sp>
        <p:nvSpPr>
          <p:cNvPr id="3" name="Espace réservé du contenu 2">
            <a:extLst>
              <a:ext uri="{FF2B5EF4-FFF2-40B4-BE49-F238E27FC236}">
                <a16:creationId xmlns:a16="http://schemas.microsoft.com/office/drawing/2014/main" id="{E313D221-AF99-2C46-8B0B-0CD032CF4D43}"/>
              </a:ext>
            </a:extLst>
          </p:cNvPr>
          <p:cNvSpPr>
            <a:spLocks noGrp="1"/>
          </p:cNvSpPr>
          <p:nvPr>
            <p:ph idx="1"/>
          </p:nvPr>
        </p:nvSpPr>
        <p:spPr>
          <a:xfrm>
            <a:off x="328412" y="1268017"/>
            <a:ext cx="7957147" cy="3561008"/>
          </a:xfrm>
        </p:spPr>
        <p:txBody>
          <a:bodyPr>
            <a:normAutofit/>
          </a:bodyPr>
          <a:lstStyle/>
          <a:p>
            <a:r>
              <a:rPr lang="fr-FR" sz="2400" dirty="0"/>
              <a:t>Indispensable. </a:t>
            </a:r>
          </a:p>
          <a:p>
            <a:pPr lvl="1"/>
            <a:r>
              <a:rPr lang="fr-FR" sz="2100" dirty="0"/>
              <a:t>L’examen clinique permet de vérifier la localisation des dlr (erreur vocabulaire+++)</a:t>
            </a:r>
          </a:p>
          <a:p>
            <a:pPr lvl="1"/>
            <a:endParaRPr lang="fr-FR" sz="2100" dirty="0"/>
          </a:p>
          <a:p>
            <a:pPr lvl="1"/>
            <a:r>
              <a:rPr lang="fr-FR" sz="2100" dirty="0"/>
              <a:t>Nécessaire pour valider la plainte du patient</a:t>
            </a:r>
          </a:p>
          <a:p>
            <a:pPr lvl="1"/>
            <a:endParaRPr lang="fr-FR" sz="2100" dirty="0"/>
          </a:p>
          <a:p>
            <a:pPr lvl="1"/>
            <a:endParaRPr lang="fr-FR" sz="2100" dirty="0"/>
          </a:p>
        </p:txBody>
      </p:sp>
      <p:sp>
        <p:nvSpPr>
          <p:cNvPr id="5" name="ZoneTexte 4">
            <a:extLst>
              <a:ext uri="{FF2B5EF4-FFF2-40B4-BE49-F238E27FC236}">
                <a16:creationId xmlns:a16="http://schemas.microsoft.com/office/drawing/2014/main" id="{E468749A-C0C7-F994-C83B-A9C186B8F434}"/>
              </a:ext>
            </a:extLst>
          </p:cNvPr>
          <p:cNvSpPr txBox="1"/>
          <p:nvPr/>
        </p:nvSpPr>
        <p:spPr>
          <a:xfrm>
            <a:off x="628651" y="3513535"/>
            <a:ext cx="7656908" cy="923330"/>
          </a:xfrm>
          <a:prstGeom prst="rect">
            <a:avLst/>
          </a:prstGeom>
          <a:noFill/>
        </p:spPr>
        <p:txBody>
          <a:bodyPr wrap="square">
            <a:spAutoFit/>
          </a:bodyPr>
          <a:lstStyle/>
          <a:p>
            <a:pPr defTabSz="685800"/>
            <a:r>
              <a:rPr lang="fr-FR" i="1" dirty="0">
                <a:solidFill>
                  <a:srgbClr val="E97132"/>
                </a:solidFill>
                <a:latin typeface="Aptos" panose="02110004020202020204"/>
              </a:rPr>
              <a:t>« En cas de DCPO, il est recommandé de faire systématiquement un examen clinique à la recherche d’un point gâchette sur la zone prothétique et/ou une exposition prothétique (accord d’experts) . »</a:t>
            </a:r>
          </a:p>
        </p:txBody>
      </p:sp>
    </p:spTree>
    <p:extLst>
      <p:ext uri="{BB962C8B-B14F-4D97-AF65-F5344CB8AC3E}">
        <p14:creationId xmlns:p14="http://schemas.microsoft.com/office/powerpoint/2010/main" val="4889088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B834C8-70E8-27E1-247E-0655745E0815}"/>
              </a:ext>
            </a:extLst>
          </p:cNvPr>
          <p:cNvSpPr>
            <a:spLocks noGrp="1"/>
          </p:cNvSpPr>
          <p:nvPr>
            <p:ph type="title"/>
          </p:nvPr>
        </p:nvSpPr>
        <p:spPr/>
        <p:txBody>
          <a:bodyPr/>
          <a:lstStyle/>
          <a:p>
            <a:r>
              <a:rPr lang="fr-FR" b="1" dirty="0">
                <a:solidFill>
                  <a:schemeClr val="accent1"/>
                </a:solidFill>
              </a:rPr>
              <a:t>Ce qu’il faut retenir</a:t>
            </a:r>
            <a:endParaRPr lang="fr-FR" dirty="0">
              <a:solidFill>
                <a:schemeClr val="accent1"/>
              </a:solidFill>
            </a:endParaRPr>
          </a:p>
        </p:txBody>
      </p:sp>
      <p:sp>
        <p:nvSpPr>
          <p:cNvPr id="3" name="Espace réservé du contenu 2">
            <a:extLst>
              <a:ext uri="{FF2B5EF4-FFF2-40B4-BE49-F238E27FC236}">
                <a16:creationId xmlns:a16="http://schemas.microsoft.com/office/drawing/2014/main" id="{0B33FCB1-562A-A1BB-F995-65B44EB62E8F}"/>
              </a:ext>
            </a:extLst>
          </p:cNvPr>
          <p:cNvSpPr>
            <a:spLocks noGrp="1"/>
          </p:cNvSpPr>
          <p:nvPr>
            <p:ph idx="1"/>
          </p:nvPr>
        </p:nvSpPr>
        <p:spPr/>
        <p:txBody>
          <a:bodyPr>
            <a:normAutofit lnSpcReduction="10000"/>
          </a:bodyPr>
          <a:lstStyle/>
          <a:p>
            <a:pPr algn="l"/>
            <a:endParaRPr lang="fr-FR" sz="1275" dirty="0"/>
          </a:p>
          <a:p>
            <a:pPr algn="l"/>
            <a:r>
              <a:rPr lang="fr-FR" sz="2100" dirty="0"/>
              <a:t>La douleur post-opératoire est </a:t>
            </a:r>
            <a:r>
              <a:rPr lang="fr-FR" sz="2100" b="1" dirty="0"/>
              <a:t>sous-évaluée/étudiée</a:t>
            </a:r>
            <a:r>
              <a:rPr lang="fr-FR" sz="2100" dirty="0"/>
              <a:t> aussi bien dans la littérature qu’en pratique clinique</a:t>
            </a:r>
          </a:p>
          <a:p>
            <a:pPr algn="l"/>
            <a:endParaRPr lang="fr-FR" sz="2100" dirty="0"/>
          </a:p>
          <a:p>
            <a:pPr algn="l"/>
            <a:r>
              <a:rPr lang="fr-FR" sz="2100" dirty="0"/>
              <a:t>Reste un motif de consultation </a:t>
            </a:r>
            <a:r>
              <a:rPr lang="fr-FR" sz="2100" b="1" dirty="0"/>
              <a:t>très fréquent </a:t>
            </a:r>
          </a:p>
          <a:p>
            <a:pPr marL="0" indent="0" algn="l">
              <a:buNone/>
            </a:pPr>
            <a:endParaRPr lang="fr-FR" sz="2100" dirty="0"/>
          </a:p>
          <a:p>
            <a:pPr algn="l"/>
            <a:r>
              <a:rPr lang="fr-FR" sz="2100" dirty="0"/>
              <a:t>Stratégie diagnostique </a:t>
            </a:r>
            <a:r>
              <a:rPr lang="fr-FR" sz="2100" b="1" dirty="0"/>
              <a:t>simple</a:t>
            </a:r>
          </a:p>
          <a:p>
            <a:pPr algn="l"/>
            <a:endParaRPr lang="fr-FR" sz="2100" dirty="0"/>
          </a:p>
          <a:p>
            <a:pPr algn="l"/>
            <a:r>
              <a:rPr lang="fr-FR" sz="2100" dirty="0"/>
              <a:t>Prendre le </a:t>
            </a:r>
            <a:r>
              <a:rPr lang="fr-FR" sz="2100" b="1" dirty="0"/>
              <a:t>temps </a:t>
            </a:r>
            <a:r>
              <a:rPr lang="fr-FR" sz="2100" dirty="0"/>
              <a:t>d’évaluer pour en gagner (patient/praticiens/justice…)</a:t>
            </a:r>
          </a:p>
          <a:p>
            <a:endParaRPr lang="fr-FR" dirty="0"/>
          </a:p>
        </p:txBody>
      </p:sp>
    </p:spTree>
    <p:extLst>
      <p:ext uri="{BB962C8B-B14F-4D97-AF65-F5344CB8AC3E}">
        <p14:creationId xmlns:p14="http://schemas.microsoft.com/office/powerpoint/2010/main" val="1555343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reçu, capture d’écran&#10;&#10;Description générée automatiquement">
            <a:extLst>
              <a:ext uri="{FF2B5EF4-FFF2-40B4-BE49-F238E27FC236}">
                <a16:creationId xmlns:a16="http://schemas.microsoft.com/office/drawing/2014/main" id="{7BD9BB39-6C72-2BCB-3161-727D23A767FC}"/>
              </a:ext>
            </a:extLst>
          </p:cNvPr>
          <p:cNvPicPr>
            <a:picLocks noChangeAspect="1"/>
          </p:cNvPicPr>
          <p:nvPr/>
        </p:nvPicPr>
        <p:blipFill rotWithShape="1">
          <a:blip r:embed="rId2"/>
          <a:srcRect t="18317"/>
          <a:stretch/>
        </p:blipFill>
        <p:spPr>
          <a:xfrm>
            <a:off x="365202" y="662940"/>
            <a:ext cx="8413595" cy="3931191"/>
          </a:xfrm>
          <a:prstGeom prst="rect">
            <a:avLst/>
          </a:prstGeom>
        </p:spPr>
      </p:pic>
      <p:sp>
        <p:nvSpPr>
          <p:cNvPr id="12" name="ZoneTexte 11">
            <a:extLst>
              <a:ext uri="{FF2B5EF4-FFF2-40B4-BE49-F238E27FC236}">
                <a16:creationId xmlns:a16="http://schemas.microsoft.com/office/drawing/2014/main" id="{BCDB2912-AD98-0894-AE64-3EDC2D20D372}"/>
              </a:ext>
            </a:extLst>
          </p:cNvPr>
          <p:cNvSpPr txBox="1"/>
          <p:nvPr/>
        </p:nvSpPr>
        <p:spPr>
          <a:xfrm>
            <a:off x="365202" y="250903"/>
            <a:ext cx="7989849" cy="300082"/>
          </a:xfrm>
          <a:prstGeom prst="rect">
            <a:avLst/>
          </a:prstGeom>
          <a:noFill/>
        </p:spPr>
        <p:txBody>
          <a:bodyPr wrap="square" rtlCol="0">
            <a:spAutoFit/>
          </a:bodyPr>
          <a:lstStyle/>
          <a:p>
            <a:pPr defTabSz="685800"/>
            <a:r>
              <a:rPr lang="fr-FR" sz="1350" dirty="0">
                <a:solidFill>
                  <a:prstClr val="black"/>
                </a:solidFill>
                <a:latin typeface="Aptos" panose="02110004020202020204"/>
              </a:rPr>
              <a:t>Incidence des DCPC en fonction des différents types de chirurgie/proportion de douleurs neuropathiques</a:t>
            </a:r>
          </a:p>
        </p:txBody>
      </p:sp>
      <p:sp>
        <p:nvSpPr>
          <p:cNvPr id="2" name="Rectangle : coins arrondis 1">
            <a:extLst>
              <a:ext uri="{FF2B5EF4-FFF2-40B4-BE49-F238E27FC236}">
                <a16:creationId xmlns:a16="http://schemas.microsoft.com/office/drawing/2014/main" id="{C2E23401-CC7D-84E6-2D26-9164D4A2DD03}"/>
              </a:ext>
            </a:extLst>
          </p:cNvPr>
          <p:cNvSpPr/>
          <p:nvPr/>
        </p:nvSpPr>
        <p:spPr>
          <a:xfrm>
            <a:off x="4961965" y="1188619"/>
            <a:ext cx="773206" cy="214559"/>
          </a:xfrm>
          <a:prstGeom prst="roundRect">
            <a:avLst/>
          </a:prstGeom>
          <a:solidFill>
            <a:srgbClr val="FFFF00">
              <a:alpha val="30731"/>
            </a:srgbClr>
          </a:solidFill>
          <a:ln>
            <a:solidFill>
              <a:srgbClr val="FFFF00">
                <a:alpha val="31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fr-FR" sz="1350" dirty="0">
              <a:solidFill>
                <a:prstClr val="white"/>
              </a:solidFill>
              <a:latin typeface="Aptos" panose="02110004020202020204"/>
            </a:endParaRPr>
          </a:p>
        </p:txBody>
      </p:sp>
      <p:sp>
        <p:nvSpPr>
          <p:cNvPr id="9" name="Rectangle : coins arrondis 8">
            <a:extLst>
              <a:ext uri="{FF2B5EF4-FFF2-40B4-BE49-F238E27FC236}">
                <a16:creationId xmlns:a16="http://schemas.microsoft.com/office/drawing/2014/main" id="{A3C2A5B1-D7CE-6650-48D4-250FF8C9135E}"/>
              </a:ext>
            </a:extLst>
          </p:cNvPr>
          <p:cNvSpPr/>
          <p:nvPr/>
        </p:nvSpPr>
        <p:spPr>
          <a:xfrm>
            <a:off x="4961965" y="1670290"/>
            <a:ext cx="773206" cy="214559"/>
          </a:xfrm>
          <a:prstGeom prst="roundRect">
            <a:avLst/>
          </a:prstGeom>
          <a:solidFill>
            <a:srgbClr val="FFFF00">
              <a:alpha val="31000"/>
            </a:srgbClr>
          </a:solidFill>
          <a:ln>
            <a:solidFill>
              <a:srgbClr val="FFFF00">
                <a:alpha val="31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prstClr val="white"/>
              </a:solidFill>
              <a:latin typeface="Aptos" panose="02110004020202020204"/>
            </a:endParaRPr>
          </a:p>
        </p:txBody>
      </p:sp>
      <p:sp>
        <p:nvSpPr>
          <p:cNvPr id="10" name="Cadre 9">
            <a:extLst>
              <a:ext uri="{FF2B5EF4-FFF2-40B4-BE49-F238E27FC236}">
                <a16:creationId xmlns:a16="http://schemas.microsoft.com/office/drawing/2014/main" id="{7529B3E3-2F9A-FEDE-DA74-5E842F8D5B56}"/>
              </a:ext>
            </a:extLst>
          </p:cNvPr>
          <p:cNvSpPr/>
          <p:nvPr/>
        </p:nvSpPr>
        <p:spPr>
          <a:xfrm>
            <a:off x="365202" y="4118530"/>
            <a:ext cx="7246866" cy="271238"/>
          </a:xfrm>
          <a:prstGeom prst="fram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prstClr val="black"/>
              </a:solidFill>
              <a:latin typeface="Aptos" panose="02110004020202020204"/>
            </a:endParaRPr>
          </a:p>
        </p:txBody>
      </p:sp>
      <p:sp>
        <p:nvSpPr>
          <p:cNvPr id="11" name="Rectangle : coins arrondis 10">
            <a:extLst>
              <a:ext uri="{FF2B5EF4-FFF2-40B4-BE49-F238E27FC236}">
                <a16:creationId xmlns:a16="http://schemas.microsoft.com/office/drawing/2014/main" id="{53DCF4E6-0820-6EFD-5685-CF9AFC90013A}"/>
              </a:ext>
            </a:extLst>
          </p:cNvPr>
          <p:cNvSpPr/>
          <p:nvPr/>
        </p:nvSpPr>
        <p:spPr>
          <a:xfrm>
            <a:off x="4961964" y="4118530"/>
            <a:ext cx="773206" cy="214559"/>
          </a:xfrm>
          <a:prstGeom prst="roundRect">
            <a:avLst/>
          </a:prstGeom>
          <a:solidFill>
            <a:srgbClr val="FFFF00">
              <a:alpha val="31000"/>
            </a:srgbClr>
          </a:solidFill>
          <a:ln>
            <a:solidFill>
              <a:srgbClr val="FFFF00">
                <a:alpha val="31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prstClr val="white"/>
              </a:solidFill>
              <a:latin typeface="Aptos" panose="02110004020202020204"/>
            </a:endParaRPr>
          </a:p>
        </p:txBody>
      </p:sp>
      <p:grpSp>
        <p:nvGrpSpPr>
          <p:cNvPr id="8" name="Groupe 7">
            <a:extLst>
              <a:ext uri="{FF2B5EF4-FFF2-40B4-BE49-F238E27FC236}">
                <a16:creationId xmlns:a16="http://schemas.microsoft.com/office/drawing/2014/main" id="{0BF32021-1921-EA7E-F4E3-4C1F3735B9DE}"/>
              </a:ext>
            </a:extLst>
          </p:cNvPr>
          <p:cNvGrpSpPr/>
          <p:nvPr/>
        </p:nvGrpSpPr>
        <p:grpSpPr>
          <a:xfrm>
            <a:off x="365203" y="1160280"/>
            <a:ext cx="8413595" cy="3734126"/>
            <a:chOff x="1895706" y="2243729"/>
            <a:chExt cx="11418848" cy="3684434"/>
          </a:xfrm>
        </p:grpSpPr>
        <p:sp>
          <p:nvSpPr>
            <p:cNvPr id="4" name="Cadre 3">
              <a:extLst>
                <a:ext uri="{FF2B5EF4-FFF2-40B4-BE49-F238E27FC236}">
                  <a16:creationId xmlns:a16="http://schemas.microsoft.com/office/drawing/2014/main" id="{92AA2C0C-77ED-7069-A630-698B426FBBB5}"/>
                </a:ext>
              </a:extLst>
            </p:cNvPr>
            <p:cNvSpPr/>
            <p:nvPr/>
          </p:nvSpPr>
          <p:spPr>
            <a:xfrm>
              <a:off x="1895706" y="2718990"/>
              <a:ext cx="9835375" cy="267629"/>
            </a:xfrm>
            <a:prstGeom prst="fram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prstClr val="black"/>
                </a:solidFill>
                <a:latin typeface="Aptos" panose="02110004020202020204"/>
              </a:endParaRPr>
            </a:p>
          </p:txBody>
        </p:sp>
        <p:sp>
          <p:nvSpPr>
            <p:cNvPr id="5" name="Cadre 4">
              <a:extLst>
                <a:ext uri="{FF2B5EF4-FFF2-40B4-BE49-F238E27FC236}">
                  <a16:creationId xmlns:a16="http://schemas.microsoft.com/office/drawing/2014/main" id="{0267F095-7CDD-0694-820D-D5F3794B36E3}"/>
                </a:ext>
              </a:extLst>
            </p:cNvPr>
            <p:cNvSpPr/>
            <p:nvPr/>
          </p:nvSpPr>
          <p:spPr>
            <a:xfrm>
              <a:off x="1895706" y="2243729"/>
              <a:ext cx="9835375" cy="267629"/>
            </a:xfrm>
            <a:prstGeom prst="fram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prstClr val="black"/>
                </a:solidFill>
                <a:latin typeface="Aptos" panose="02110004020202020204"/>
              </a:endParaRPr>
            </a:p>
          </p:txBody>
        </p:sp>
        <p:sp>
          <p:nvSpPr>
            <p:cNvPr id="6" name="Cadre 5">
              <a:extLst>
                <a:ext uri="{FF2B5EF4-FFF2-40B4-BE49-F238E27FC236}">
                  <a16:creationId xmlns:a16="http://schemas.microsoft.com/office/drawing/2014/main" id="{FE18DE95-234D-ECA4-63F5-9490CA295F27}"/>
                </a:ext>
              </a:extLst>
            </p:cNvPr>
            <p:cNvSpPr/>
            <p:nvPr/>
          </p:nvSpPr>
          <p:spPr>
            <a:xfrm>
              <a:off x="1895706" y="3940801"/>
              <a:ext cx="9835375" cy="267629"/>
            </a:xfrm>
            <a:prstGeom prst="fram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prstClr val="black"/>
                </a:solidFill>
                <a:latin typeface="Aptos" panose="02110004020202020204"/>
              </a:endParaRPr>
            </a:p>
          </p:txBody>
        </p:sp>
        <p:sp>
          <p:nvSpPr>
            <p:cNvPr id="7" name="ZoneTexte 6">
              <a:extLst>
                <a:ext uri="{FF2B5EF4-FFF2-40B4-BE49-F238E27FC236}">
                  <a16:creationId xmlns:a16="http://schemas.microsoft.com/office/drawing/2014/main" id="{9CEF1EF4-3B2F-FFE1-C01E-D97B1F82B169}"/>
                </a:ext>
              </a:extLst>
            </p:cNvPr>
            <p:cNvSpPr txBox="1"/>
            <p:nvPr/>
          </p:nvSpPr>
          <p:spPr>
            <a:xfrm>
              <a:off x="1895706" y="5723179"/>
              <a:ext cx="11418848" cy="204984"/>
            </a:xfrm>
            <a:prstGeom prst="rect">
              <a:avLst/>
            </a:prstGeom>
            <a:noFill/>
          </p:spPr>
          <p:txBody>
            <a:bodyPr wrap="square" rtlCol="0">
              <a:spAutoFit/>
            </a:bodyPr>
            <a:lstStyle/>
            <a:p>
              <a:pPr defTabSz="685800"/>
              <a:r>
                <a:rPr lang="fr-FR" sz="750" dirty="0" err="1">
                  <a:solidFill>
                    <a:srgbClr val="212121"/>
                  </a:solidFill>
                  <a:highlight>
                    <a:srgbClr val="F6F6F6"/>
                  </a:highlight>
                  <a:latin typeface="Aptos Display" panose="02110004020202020204"/>
                </a:rPr>
                <a:t>Rosenberger</a:t>
              </a:r>
              <a:r>
                <a:rPr lang="fr-FR" sz="750" dirty="0">
                  <a:solidFill>
                    <a:srgbClr val="212121"/>
                  </a:solidFill>
                  <a:highlight>
                    <a:srgbClr val="F6F6F6"/>
                  </a:highlight>
                  <a:latin typeface="Aptos Display" panose="02110004020202020204"/>
                </a:rPr>
                <a:t> DC, </a:t>
              </a:r>
              <a:r>
                <a:rPr lang="fr-FR" sz="750" dirty="0" err="1">
                  <a:solidFill>
                    <a:srgbClr val="212121"/>
                  </a:solidFill>
                  <a:highlight>
                    <a:srgbClr val="F6F6F6"/>
                  </a:highlight>
                  <a:latin typeface="Aptos Display" panose="02110004020202020204"/>
                </a:rPr>
                <a:t>Pogatzki-Zahn</a:t>
              </a:r>
              <a:r>
                <a:rPr lang="fr-FR" sz="750" dirty="0">
                  <a:solidFill>
                    <a:srgbClr val="212121"/>
                  </a:solidFill>
                  <a:highlight>
                    <a:srgbClr val="F6F6F6"/>
                  </a:highlight>
                  <a:latin typeface="Aptos Display" panose="02110004020202020204"/>
                </a:rPr>
                <a:t> EM. </a:t>
              </a:r>
              <a:r>
                <a:rPr lang="fr-FR" sz="750" dirty="0" err="1">
                  <a:solidFill>
                    <a:srgbClr val="212121"/>
                  </a:solidFill>
                  <a:highlight>
                    <a:srgbClr val="F6F6F6"/>
                  </a:highlight>
                  <a:latin typeface="Aptos Display" panose="02110004020202020204"/>
                </a:rPr>
                <a:t>Chronic</a:t>
              </a:r>
              <a:r>
                <a:rPr lang="fr-FR" sz="750" dirty="0">
                  <a:solidFill>
                    <a:srgbClr val="212121"/>
                  </a:solidFill>
                  <a:highlight>
                    <a:srgbClr val="F6F6F6"/>
                  </a:highlight>
                  <a:latin typeface="Aptos Display" panose="02110004020202020204"/>
                </a:rPr>
                <a:t> post-</a:t>
              </a:r>
              <a:r>
                <a:rPr lang="fr-FR" sz="750" dirty="0" err="1">
                  <a:solidFill>
                    <a:srgbClr val="212121"/>
                  </a:solidFill>
                  <a:highlight>
                    <a:srgbClr val="F6F6F6"/>
                  </a:highlight>
                  <a:latin typeface="Aptos Display" panose="02110004020202020204"/>
                </a:rPr>
                <a:t>surgical</a:t>
              </a:r>
              <a:r>
                <a:rPr lang="fr-FR" sz="750" dirty="0">
                  <a:solidFill>
                    <a:srgbClr val="212121"/>
                  </a:solidFill>
                  <a:highlight>
                    <a:srgbClr val="F6F6F6"/>
                  </a:highlight>
                  <a:latin typeface="Aptos Display" panose="02110004020202020204"/>
                </a:rPr>
                <a:t> pain - update on incidence, </a:t>
              </a:r>
              <a:r>
                <a:rPr lang="fr-FR" sz="750" dirty="0" err="1">
                  <a:solidFill>
                    <a:srgbClr val="212121"/>
                  </a:solidFill>
                  <a:highlight>
                    <a:srgbClr val="F6F6F6"/>
                  </a:highlight>
                  <a:latin typeface="Aptos Display" panose="02110004020202020204"/>
                </a:rPr>
                <a:t>risk</a:t>
              </a:r>
              <a:r>
                <a:rPr lang="fr-FR" sz="750" dirty="0">
                  <a:solidFill>
                    <a:srgbClr val="212121"/>
                  </a:solidFill>
                  <a:highlight>
                    <a:srgbClr val="F6F6F6"/>
                  </a:highlight>
                  <a:latin typeface="Aptos Display" panose="02110004020202020204"/>
                </a:rPr>
                <a:t> </a:t>
              </a:r>
              <a:r>
                <a:rPr lang="fr-FR" sz="750" dirty="0" err="1">
                  <a:solidFill>
                    <a:srgbClr val="212121"/>
                  </a:solidFill>
                  <a:highlight>
                    <a:srgbClr val="F6F6F6"/>
                  </a:highlight>
                  <a:latin typeface="Aptos Display" panose="02110004020202020204"/>
                </a:rPr>
                <a:t>factors</a:t>
              </a:r>
              <a:r>
                <a:rPr lang="fr-FR" sz="750" dirty="0">
                  <a:solidFill>
                    <a:srgbClr val="212121"/>
                  </a:solidFill>
                  <a:highlight>
                    <a:srgbClr val="F6F6F6"/>
                  </a:highlight>
                  <a:latin typeface="Aptos Display" panose="02110004020202020204"/>
                </a:rPr>
                <a:t> and </a:t>
              </a:r>
              <a:r>
                <a:rPr lang="fr-FR" sz="750" dirty="0" err="1">
                  <a:solidFill>
                    <a:srgbClr val="212121"/>
                  </a:solidFill>
                  <a:highlight>
                    <a:srgbClr val="F6F6F6"/>
                  </a:highlight>
                  <a:latin typeface="Aptos Display" panose="02110004020202020204"/>
                </a:rPr>
                <a:t>preventive</a:t>
              </a:r>
              <a:r>
                <a:rPr lang="fr-FR" sz="750" dirty="0">
                  <a:solidFill>
                    <a:srgbClr val="212121"/>
                  </a:solidFill>
                  <a:highlight>
                    <a:srgbClr val="F6F6F6"/>
                  </a:highlight>
                  <a:latin typeface="Aptos Display" panose="02110004020202020204"/>
                </a:rPr>
                <a:t> </a:t>
              </a:r>
              <a:r>
                <a:rPr lang="fr-FR" sz="750" dirty="0" err="1">
                  <a:solidFill>
                    <a:srgbClr val="212121"/>
                  </a:solidFill>
                  <a:highlight>
                    <a:srgbClr val="F6F6F6"/>
                  </a:highlight>
                  <a:latin typeface="Aptos Display" panose="02110004020202020204"/>
                </a:rPr>
                <a:t>treatment</a:t>
              </a:r>
              <a:r>
                <a:rPr lang="fr-FR" sz="750" dirty="0">
                  <a:solidFill>
                    <a:srgbClr val="212121"/>
                  </a:solidFill>
                  <a:highlight>
                    <a:srgbClr val="F6F6F6"/>
                  </a:highlight>
                  <a:latin typeface="Aptos Display" panose="02110004020202020204"/>
                </a:rPr>
                <a:t> options. BJA Educ. 2022 </a:t>
              </a:r>
            </a:p>
          </p:txBody>
        </p:sp>
      </p:grpSp>
    </p:spTree>
    <p:extLst>
      <p:ext uri="{BB962C8B-B14F-4D97-AF65-F5344CB8AC3E}">
        <p14:creationId xmlns:p14="http://schemas.microsoft.com/office/powerpoint/2010/main" val="21532349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28650" y="1268016"/>
            <a:ext cx="7657124" cy="3333564"/>
          </a:xfrm>
        </p:spPr>
        <p:txBody>
          <a:bodyPr>
            <a:noAutofit/>
          </a:bodyPr>
          <a:lstStyle/>
          <a:p>
            <a:r>
              <a:rPr lang="fr-FR" sz="1350" dirty="0">
                <a:solidFill>
                  <a:srgbClr val="000000"/>
                </a:solidFill>
              </a:rPr>
              <a:t>DPC = 2ème  (20%) cause de consultation dans les CETD </a:t>
            </a:r>
            <a:r>
              <a:rPr lang="fr-FR" sz="750" dirty="0">
                <a:solidFill>
                  <a:srgbClr val="212121"/>
                </a:solidFill>
                <a:highlight>
                  <a:srgbClr val="F6F6F6"/>
                </a:highlight>
                <a:latin typeface="+mj-lt"/>
              </a:rPr>
              <a:t>(</a:t>
            </a:r>
            <a:r>
              <a:rPr lang="fr-FR" sz="750" dirty="0" err="1">
                <a:solidFill>
                  <a:srgbClr val="212121"/>
                </a:solidFill>
                <a:highlight>
                  <a:srgbClr val="F6F6F6"/>
                </a:highlight>
                <a:latin typeface="+mj-lt"/>
              </a:rPr>
              <a:t>Macrae</a:t>
            </a:r>
            <a:r>
              <a:rPr lang="fr-FR" sz="750" dirty="0">
                <a:solidFill>
                  <a:srgbClr val="212121"/>
                </a:solidFill>
                <a:highlight>
                  <a:srgbClr val="F6F6F6"/>
                </a:highlight>
                <a:latin typeface="+mj-lt"/>
              </a:rPr>
              <a:t>, </a:t>
            </a:r>
            <a:r>
              <a:rPr lang="fr-FR" sz="750" dirty="0" err="1">
                <a:solidFill>
                  <a:srgbClr val="212121"/>
                </a:solidFill>
                <a:highlight>
                  <a:srgbClr val="F6F6F6"/>
                </a:highlight>
                <a:latin typeface="+mj-lt"/>
              </a:rPr>
              <a:t>Chronic</a:t>
            </a:r>
            <a:r>
              <a:rPr lang="fr-FR" sz="750" dirty="0">
                <a:solidFill>
                  <a:srgbClr val="212121"/>
                </a:solidFill>
                <a:highlight>
                  <a:srgbClr val="F6F6F6"/>
                </a:highlight>
                <a:latin typeface="+mj-lt"/>
              </a:rPr>
              <a:t> pain </a:t>
            </a:r>
            <a:r>
              <a:rPr lang="fr-FR" sz="750" dirty="0" err="1">
                <a:solidFill>
                  <a:srgbClr val="212121"/>
                </a:solidFill>
                <a:highlight>
                  <a:srgbClr val="F6F6F6"/>
                </a:highlight>
                <a:latin typeface="+mj-lt"/>
              </a:rPr>
              <a:t>after</a:t>
            </a:r>
            <a:r>
              <a:rPr lang="fr-FR" sz="750" dirty="0">
                <a:solidFill>
                  <a:srgbClr val="212121"/>
                </a:solidFill>
                <a:highlight>
                  <a:srgbClr val="F6F6F6"/>
                </a:highlight>
                <a:latin typeface="+mj-lt"/>
              </a:rPr>
              <a:t> </a:t>
            </a:r>
            <a:r>
              <a:rPr lang="fr-FR" sz="750" dirty="0" err="1">
                <a:solidFill>
                  <a:srgbClr val="212121"/>
                </a:solidFill>
                <a:highlight>
                  <a:srgbClr val="F6F6F6"/>
                </a:highlight>
                <a:latin typeface="+mj-lt"/>
              </a:rPr>
              <a:t>surgery</a:t>
            </a:r>
            <a:r>
              <a:rPr lang="fr-FR" sz="750" dirty="0">
                <a:solidFill>
                  <a:srgbClr val="212121"/>
                </a:solidFill>
                <a:highlight>
                  <a:srgbClr val="F6F6F6"/>
                </a:highlight>
                <a:latin typeface="+mj-lt"/>
              </a:rPr>
              <a:t>. Br J </a:t>
            </a:r>
            <a:r>
              <a:rPr lang="fr-FR" sz="750" dirty="0" err="1">
                <a:solidFill>
                  <a:srgbClr val="212121"/>
                </a:solidFill>
                <a:highlight>
                  <a:srgbClr val="F6F6F6"/>
                </a:highlight>
                <a:latin typeface="+mj-lt"/>
              </a:rPr>
              <a:t>Anaesth</a:t>
            </a:r>
            <a:r>
              <a:rPr lang="fr-FR" sz="750" dirty="0">
                <a:solidFill>
                  <a:srgbClr val="212121"/>
                </a:solidFill>
                <a:highlight>
                  <a:srgbClr val="F6F6F6"/>
                </a:highlight>
                <a:latin typeface="+mj-lt"/>
              </a:rPr>
              <a:t> 2001)</a:t>
            </a:r>
          </a:p>
          <a:p>
            <a:endParaRPr lang="fr-FR" sz="1350" dirty="0">
              <a:solidFill>
                <a:srgbClr val="000000"/>
              </a:solidFill>
            </a:endParaRPr>
          </a:p>
          <a:p>
            <a:r>
              <a:rPr lang="fr-FR" sz="1350" dirty="0">
                <a:solidFill>
                  <a:srgbClr val="000000"/>
                </a:solidFill>
              </a:rPr>
              <a:t>Au total, 20 à 30% de DCPO à 6-12 mois. </a:t>
            </a:r>
            <a:r>
              <a:rPr lang="fr-FR" sz="750" dirty="0">
                <a:solidFill>
                  <a:srgbClr val="212121"/>
                </a:solidFill>
                <a:highlight>
                  <a:srgbClr val="F6F6F6"/>
                </a:highlight>
                <a:latin typeface="+mj-lt"/>
              </a:rPr>
              <a:t>(ROSENBERGER , </a:t>
            </a:r>
            <a:r>
              <a:rPr lang="fr-FR" sz="750" dirty="0" err="1">
                <a:solidFill>
                  <a:srgbClr val="212121"/>
                </a:solidFill>
                <a:highlight>
                  <a:srgbClr val="F6F6F6"/>
                </a:highlight>
                <a:latin typeface="+mj-lt"/>
              </a:rPr>
              <a:t>Chronic</a:t>
            </a:r>
            <a:r>
              <a:rPr lang="fr-FR" sz="750" dirty="0">
                <a:solidFill>
                  <a:srgbClr val="212121"/>
                </a:solidFill>
                <a:highlight>
                  <a:srgbClr val="F6F6F6"/>
                </a:highlight>
                <a:latin typeface="+mj-lt"/>
              </a:rPr>
              <a:t> post-</a:t>
            </a:r>
            <a:r>
              <a:rPr lang="fr-FR" sz="750" dirty="0" err="1">
                <a:solidFill>
                  <a:srgbClr val="212121"/>
                </a:solidFill>
                <a:highlight>
                  <a:srgbClr val="F6F6F6"/>
                </a:highlight>
                <a:latin typeface="+mj-lt"/>
              </a:rPr>
              <a:t>surgical</a:t>
            </a:r>
            <a:r>
              <a:rPr lang="fr-FR" sz="750" dirty="0">
                <a:solidFill>
                  <a:srgbClr val="212121"/>
                </a:solidFill>
                <a:highlight>
                  <a:srgbClr val="F6F6F6"/>
                </a:highlight>
                <a:latin typeface="+mj-lt"/>
              </a:rPr>
              <a:t> pain - update on incidence, </a:t>
            </a:r>
            <a:r>
              <a:rPr lang="fr-FR" sz="750" dirty="0" err="1">
                <a:solidFill>
                  <a:srgbClr val="212121"/>
                </a:solidFill>
                <a:highlight>
                  <a:srgbClr val="F6F6F6"/>
                </a:highlight>
                <a:latin typeface="+mj-lt"/>
              </a:rPr>
              <a:t>risk</a:t>
            </a:r>
            <a:r>
              <a:rPr lang="fr-FR" sz="750" dirty="0">
                <a:solidFill>
                  <a:srgbClr val="212121"/>
                </a:solidFill>
                <a:highlight>
                  <a:srgbClr val="F6F6F6"/>
                </a:highlight>
                <a:latin typeface="+mj-lt"/>
              </a:rPr>
              <a:t> </a:t>
            </a:r>
            <a:r>
              <a:rPr lang="fr-FR" sz="750" dirty="0" err="1">
                <a:solidFill>
                  <a:srgbClr val="212121"/>
                </a:solidFill>
                <a:highlight>
                  <a:srgbClr val="F6F6F6"/>
                </a:highlight>
                <a:latin typeface="+mj-lt"/>
              </a:rPr>
              <a:t>factors</a:t>
            </a:r>
            <a:r>
              <a:rPr lang="fr-FR" sz="750" dirty="0">
                <a:solidFill>
                  <a:srgbClr val="212121"/>
                </a:solidFill>
                <a:highlight>
                  <a:srgbClr val="F6F6F6"/>
                </a:highlight>
                <a:latin typeface="+mj-lt"/>
              </a:rPr>
              <a:t> and </a:t>
            </a:r>
            <a:r>
              <a:rPr lang="fr-FR" sz="750" dirty="0" err="1">
                <a:solidFill>
                  <a:srgbClr val="212121"/>
                </a:solidFill>
                <a:highlight>
                  <a:srgbClr val="F6F6F6"/>
                </a:highlight>
                <a:latin typeface="+mj-lt"/>
              </a:rPr>
              <a:t>preventive</a:t>
            </a:r>
            <a:r>
              <a:rPr lang="fr-FR" sz="750" dirty="0">
                <a:solidFill>
                  <a:srgbClr val="212121"/>
                </a:solidFill>
                <a:highlight>
                  <a:srgbClr val="F6F6F6"/>
                </a:highlight>
                <a:latin typeface="+mj-lt"/>
              </a:rPr>
              <a:t> </a:t>
            </a:r>
            <a:r>
              <a:rPr lang="fr-FR" sz="750" dirty="0" err="1">
                <a:solidFill>
                  <a:srgbClr val="212121"/>
                </a:solidFill>
                <a:highlight>
                  <a:srgbClr val="F6F6F6"/>
                </a:highlight>
                <a:latin typeface="+mj-lt"/>
              </a:rPr>
              <a:t>treatment</a:t>
            </a:r>
            <a:r>
              <a:rPr lang="fr-FR" sz="750" dirty="0">
                <a:solidFill>
                  <a:srgbClr val="212121"/>
                </a:solidFill>
                <a:highlight>
                  <a:srgbClr val="F6F6F6"/>
                </a:highlight>
                <a:latin typeface="+mj-lt"/>
              </a:rPr>
              <a:t> options. BJA Educ 2022)</a:t>
            </a:r>
          </a:p>
          <a:p>
            <a:r>
              <a:rPr lang="fr-FR" sz="1350" dirty="0">
                <a:solidFill>
                  <a:srgbClr val="000000"/>
                </a:solidFill>
                <a:ea typeface="Times New Roman" panose="02020603050405020304" pitchFamily="18" charset="0"/>
              </a:rPr>
              <a:t>DCPO= symptôme le plus fréquent justifiant la consultation après  chirurgie pelvienne utilisant du matériel prothétique  (69%, n=111) </a:t>
            </a:r>
            <a:r>
              <a:rPr lang="fr-FR" sz="750" dirty="0">
                <a:solidFill>
                  <a:srgbClr val="212121"/>
                </a:solidFill>
                <a:highlight>
                  <a:srgbClr val="F6F6F6"/>
                </a:highlight>
                <a:latin typeface="Cambria" panose="02040503050406030204" pitchFamily="18" charset="0"/>
              </a:rPr>
              <a:t>(HANSEN BL, et al. Long-</a:t>
            </a:r>
            <a:r>
              <a:rPr lang="fr-FR" sz="750" dirty="0" err="1">
                <a:solidFill>
                  <a:srgbClr val="212121"/>
                </a:solidFill>
                <a:highlight>
                  <a:srgbClr val="F6F6F6"/>
                </a:highlight>
                <a:latin typeface="Cambria" panose="02040503050406030204" pitchFamily="18" charset="0"/>
              </a:rPr>
              <a:t>term</a:t>
            </a:r>
            <a:r>
              <a:rPr lang="fr-FR" sz="750" dirty="0">
                <a:solidFill>
                  <a:srgbClr val="212121"/>
                </a:solidFill>
                <a:highlight>
                  <a:srgbClr val="F6F6F6"/>
                </a:highlight>
                <a:latin typeface="Cambria" panose="02040503050406030204" pitchFamily="18" charset="0"/>
              </a:rPr>
              <a:t> follow-up of </a:t>
            </a:r>
            <a:r>
              <a:rPr lang="fr-FR" sz="750" dirty="0" err="1">
                <a:solidFill>
                  <a:srgbClr val="212121"/>
                </a:solidFill>
                <a:highlight>
                  <a:srgbClr val="F6F6F6"/>
                </a:highlight>
                <a:latin typeface="Cambria" panose="02040503050406030204" pitchFamily="18" charset="0"/>
              </a:rPr>
              <a:t>treatment</a:t>
            </a:r>
            <a:r>
              <a:rPr lang="fr-FR" sz="750" dirty="0">
                <a:solidFill>
                  <a:srgbClr val="212121"/>
                </a:solidFill>
                <a:highlight>
                  <a:srgbClr val="F6F6F6"/>
                </a:highlight>
                <a:latin typeface="Cambria" panose="02040503050406030204" pitchFamily="18" charset="0"/>
              </a:rPr>
              <a:t> for </a:t>
            </a:r>
            <a:r>
              <a:rPr lang="fr-FR" sz="750" dirty="0" err="1">
                <a:solidFill>
                  <a:srgbClr val="212121"/>
                </a:solidFill>
                <a:highlight>
                  <a:srgbClr val="F6F6F6"/>
                </a:highlight>
                <a:latin typeface="Cambria" panose="02040503050406030204" pitchFamily="18" charset="0"/>
              </a:rPr>
              <a:t>synthetic</a:t>
            </a:r>
            <a:r>
              <a:rPr lang="fr-FR" sz="750" dirty="0">
                <a:solidFill>
                  <a:srgbClr val="212121"/>
                </a:solidFill>
                <a:highlight>
                  <a:srgbClr val="F6F6F6"/>
                </a:highlight>
                <a:latin typeface="Cambria" panose="02040503050406030204" pitchFamily="18" charset="0"/>
              </a:rPr>
              <a:t> </a:t>
            </a:r>
            <a:r>
              <a:rPr lang="fr-FR" sz="750" dirty="0" err="1">
                <a:solidFill>
                  <a:srgbClr val="212121"/>
                </a:solidFill>
                <a:highlight>
                  <a:srgbClr val="F6F6F6"/>
                </a:highlight>
                <a:latin typeface="Cambria" panose="02040503050406030204" pitchFamily="18" charset="0"/>
              </a:rPr>
              <a:t>mesh</a:t>
            </a:r>
            <a:r>
              <a:rPr lang="fr-FR" sz="750" dirty="0">
                <a:solidFill>
                  <a:srgbClr val="212121"/>
                </a:solidFill>
                <a:highlight>
                  <a:srgbClr val="F6F6F6"/>
                </a:highlight>
                <a:latin typeface="Cambria" panose="02040503050406030204" pitchFamily="18" charset="0"/>
              </a:rPr>
              <a:t> complications. </a:t>
            </a:r>
            <a:r>
              <a:rPr lang="fr-FR" sz="750" dirty="0" err="1">
                <a:solidFill>
                  <a:srgbClr val="212121"/>
                </a:solidFill>
                <a:highlight>
                  <a:srgbClr val="F6F6F6"/>
                </a:highlight>
                <a:latin typeface="Cambria" panose="02040503050406030204" pitchFamily="18" charset="0"/>
              </a:rPr>
              <a:t>Female</a:t>
            </a:r>
            <a:r>
              <a:rPr lang="fr-FR" sz="750" dirty="0">
                <a:solidFill>
                  <a:srgbClr val="212121"/>
                </a:solidFill>
                <a:highlight>
                  <a:srgbClr val="F6F6F6"/>
                </a:highlight>
                <a:latin typeface="Cambria" panose="02040503050406030204" pitchFamily="18" charset="0"/>
              </a:rPr>
              <a:t> </a:t>
            </a:r>
            <a:r>
              <a:rPr lang="fr-FR" sz="750" dirty="0" err="1">
                <a:solidFill>
                  <a:srgbClr val="212121"/>
                </a:solidFill>
                <a:highlight>
                  <a:srgbClr val="F6F6F6"/>
                </a:highlight>
                <a:latin typeface="Cambria" panose="02040503050406030204" pitchFamily="18" charset="0"/>
              </a:rPr>
              <a:t>Pelvic</a:t>
            </a:r>
            <a:r>
              <a:rPr lang="fr-FR" sz="750" dirty="0">
                <a:solidFill>
                  <a:srgbClr val="212121"/>
                </a:solidFill>
                <a:highlight>
                  <a:srgbClr val="F6F6F6"/>
                </a:highlight>
                <a:latin typeface="Cambria" panose="02040503050406030204" pitchFamily="18" charset="0"/>
              </a:rPr>
              <a:t> Med </a:t>
            </a:r>
            <a:r>
              <a:rPr lang="fr-FR" sz="750" dirty="0" err="1">
                <a:solidFill>
                  <a:srgbClr val="212121"/>
                </a:solidFill>
                <a:highlight>
                  <a:srgbClr val="F6F6F6"/>
                </a:highlight>
                <a:latin typeface="Cambria" panose="02040503050406030204" pitchFamily="18" charset="0"/>
              </a:rPr>
              <a:t>Reconstr</a:t>
            </a:r>
            <a:r>
              <a:rPr lang="fr-FR" sz="750" dirty="0">
                <a:solidFill>
                  <a:srgbClr val="212121"/>
                </a:solidFill>
                <a:highlight>
                  <a:srgbClr val="F6F6F6"/>
                </a:highlight>
                <a:latin typeface="Cambria" panose="02040503050406030204" pitchFamily="18" charset="0"/>
              </a:rPr>
              <a:t> </a:t>
            </a:r>
            <a:r>
              <a:rPr lang="fr-FR" sz="750" dirty="0" err="1">
                <a:solidFill>
                  <a:srgbClr val="212121"/>
                </a:solidFill>
                <a:highlight>
                  <a:srgbClr val="F6F6F6"/>
                </a:highlight>
                <a:latin typeface="Cambria" panose="02040503050406030204" pitchFamily="18" charset="0"/>
              </a:rPr>
              <a:t>Surg</a:t>
            </a:r>
            <a:r>
              <a:rPr lang="fr-FR" sz="750" dirty="0">
                <a:solidFill>
                  <a:srgbClr val="212121"/>
                </a:solidFill>
                <a:highlight>
                  <a:srgbClr val="F6F6F6"/>
                </a:highlight>
                <a:latin typeface="Cambria" panose="02040503050406030204" pitchFamily="18" charset="0"/>
              </a:rPr>
              <a:t> 2014)</a:t>
            </a:r>
          </a:p>
          <a:p>
            <a:pPr lvl="1"/>
            <a:r>
              <a:rPr lang="fr-FR" sz="1050" dirty="0">
                <a:solidFill>
                  <a:srgbClr val="000000"/>
                </a:solidFill>
                <a:ea typeface="Times New Roman" panose="02020603050405020304" pitchFamily="18" charset="0"/>
              </a:rPr>
              <a:t>devant la dyspareunie (49,5%), </a:t>
            </a:r>
          </a:p>
          <a:p>
            <a:pPr lvl="1"/>
            <a:r>
              <a:rPr lang="fr-FR" sz="1050" dirty="0">
                <a:solidFill>
                  <a:srgbClr val="000000"/>
                </a:solidFill>
              </a:rPr>
              <a:t>les pertes vaginales (27,9%) </a:t>
            </a:r>
          </a:p>
          <a:p>
            <a:pPr lvl="1"/>
            <a:r>
              <a:rPr lang="fr-FR" sz="1050" dirty="0">
                <a:solidFill>
                  <a:srgbClr val="000000"/>
                </a:solidFill>
              </a:rPr>
              <a:t>Les saignements vaginaux ( 20,7%)</a:t>
            </a:r>
          </a:p>
          <a:p>
            <a:pPr marL="0" indent="0">
              <a:buNone/>
            </a:pPr>
            <a:endParaRPr lang="fr-FR" sz="1050" dirty="0">
              <a:solidFill>
                <a:srgbClr val="000000"/>
              </a:solidFill>
            </a:endParaRPr>
          </a:p>
          <a:p>
            <a:r>
              <a:rPr lang="fr-FR" sz="1350" dirty="0">
                <a:solidFill>
                  <a:srgbClr val="000000"/>
                </a:solidFill>
              </a:rPr>
              <a:t>selon deux revues de la littérature portant sur les critères d’évaluation des chirurgies du POP :</a:t>
            </a:r>
          </a:p>
          <a:p>
            <a:pPr lvl="1"/>
            <a:r>
              <a:rPr lang="fr-FR" sz="1050" dirty="0">
                <a:solidFill>
                  <a:srgbClr val="FF0000"/>
                </a:solidFill>
              </a:rPr>
              <a:t>seule la moitié des auteurs évaluent la douleur en post-opératoire</a:t>
            </a:r>
            <a:r>
              <a:rPr lang="fr-FR" sz="1050" dirty="0">
                <a:solidFill>
                  <a:srgbClr val="000000"/>
                </a:solidFill>
              </a:rPr>
              <a:t> </a:t>
            </a:r>
            <a:r>
              <a:rPr lang="fr-FR" sz="750" dirty="0">
                <a:solidFill>
                  <a:srgbClr val="212121"/>
                </a:solidFill>
                <a:highlight>
                  <a:srgbClr val="F6F6F6"/>
                </a:highlight>
                <a:latin typeface="+mj-lt"/>
              </a:rPr>
              <a:t>(de </a:t>
            </a:r>
            <a:r>
              <a:rPr lang="fr-FR" sz="750" dirty="0" err="1">
                <a:solidFill>
                  <a:srgbClr val="212121"/>
                </a:solidFill>
                <a:highlight>
                  <a:srgbClr val="F6F6F6"/>
                </a:highlight>
                <a:latin typeface="+mj-lt"/>
              </a:rPr>
              <a:t>Mattos</a:t>
            </a:r>
            <a:r>
              <a:rPr lang="fr-FR" sz="750" dirty="0">
                <a:solidFill>
                  <a:srgbClr val="212121"/>
                </a:solidFill>
                <a:highlight>
                  <a:srgbClr val="F6F6F6"/>
                </a:highlight>
                <a:latin typeface="+mj-lt"/>
              </a:rPr>
              <a:t> Lourenco, 2019)</a:t>
            </a:r>
          </a:p>
          <a:p>
            <a:pPr lvl="1"/>
            <a:r>
              <a:rPr lang="fr-FR" sz="1050" dirty="0">
                <a:solidFill>
                  <a:srgbClr val="FF0000"/>
                </a:solidFill>
              </a:rPr>
              <a:t>sur 80 RCT, seulement 8 évaluaient la douleur post-op et selon 7 moyens d’évaluation différents  </a:t>
            </a:r>
            <a:r>
              <a:rPr lang="fr-FR" sz="750" dirty="0">
                <a:solidFill>
                  <a:srgbClr val="212121"/>
                </a:solidFill>
                <a:highlight>
                  <a:srgbClr val="F6F6F6"/>
                </a:highlight>
                <a:latin typeface="+mj-lt"/>
              </a:rPr>
              <a:t>(</a:t>
            </a:r>
            <a:r>
              <a:rPr lang="fr-FR" sz="750" dirty="0" err="1">
                <a:solidFill>
                  <a:srgbClr val="212121"/>
                </a:solidFill>
                <a:highlight>
                  <a:srgbClr val="F6F6F6"/>
                </a:highlight>
                <a:latin typeface="+mj-lt"/>
              </a:rPr>
              <a:t>Durnea</a:t>
            </a:r>
            <a:r>
              <a:rPr lang="fr-FR" sz="750" dirty="0">
                <a:solidFill>
                  <a:srgbClr val="212121"/>
                </a:solidFill>
                <a:highlight>
                  <a:srgbClr val="F6F6F6"/>
                </a:highlight>
                <a:latin typeface="+mj-lt"/>
              </a:rPr>
              <a:t>, 2018 )</a:t>
            </a:r>
          </a:p>
          <a:p>
            <a:endParaRPr lang="fr-FR" sz="1350" dirty="0">
              <a:solidFill>
                <a:srgbClr val="000000"/>
              </a:solidFill>
            </a:endParaRPr>
          </a:p>
          <a:p>
            <a:pPr lvl="1"/>
            <a:endParaRPr lang="fr-FR" sz="1050" dirty="0">
              <a:solidFill>
                <a:srgbClr val="000000"/>
              </a:solidFill>
            </a:endParaRPr>
          </a:p>
          <a:p>
            <a:endParaRPr lang="fr-FR" sz="1350" dirty="0">
              <a:solidFill>
                <a:srgbClr val="000000"/>
              </a:solidFill>
            </a:endParaRPr>
          </a:p>
        </p:txBody>
      </p:sp>
      <p:sp>
        <p:nvSpPr>
          <p:cNvPr id="6" name="Titre 5">
            <a:extLst>
              <a:ext uri="{FF2B5EF4-FFF2-40B4-BE49-F238E27FC236}">
                <a16:creationId xmlns:a16="http://schemas.microsoft.com/office/drawing/2014/main" id="{2D000369-E317-2814-E63E-37E776853EF0}"/>
              </a:ext>
            </a:extLst>
          </p:cNvPr>
          <p:cNvSpPr>
            <a:spLocks noGrp="1"/>
          </p:cNvSpPr>
          <p:nvPr>
            <p:ph type="title"/>
          </p:nvPr>
        </p:nvSpPr>
        <p:spPr/>
        <p:txBody>
          <a:bodyPr/>
          <a:lstStyle/>
          <a:p>
            <a:r>
              <a:rPr lang="fr-FR" b="1" dirty="0">
                <a:solidFill>
                  <a:schemeClr val="accent1"/>
                </a:solidFill>
              </a:rPr>
              <a:t>Pourtant</a:t>
            </a:r>
          </a:p>
        </p:txBody>
      </p:sp>
    </p:spTree>
    <p:extLst>
      <p:ext uri="{BB962C8B-B14F-4D97-AF65-F5344CB8AC3E}">
        <p14:creationId xmlns:p14="http://schemas.microsoft.com/office/powerpoint/2010/main" val="13330391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344BB1-30C9-3D15-F1D2-A18106EA87F2}"/>
              </a:ext>
            </a:extLst>
          </p:cNvPr>
          <p:cNvSpPr>
            <a:spLocks noGrp="1"/>
          </p:cNvSpPr>
          <p:nvPr>
            <p:ph type="title"/>
          </p:nvPr>
        </p:nvSpPr>
        <p:spPr>
          <a:xfrm>
            <a:off x="571500" y="303236"/>
            <a:ext cx="7886700" cy="994172"/>
          </a:xfrm>
        </p:spPr>
        <p:txBody>
          <a:bodyPr/>
          <a:lstStyle/>
          <a:p>
            <a:r>
              <a:rPr lang="fr-FR" b="1" dirty="0">
                <a:solidFill>
                  <a:schemeClr val="accent1"/>
                </a:solidFill>
              </a:rPr>
              <a:t>Principaux tableaux cliniques</a:t>
            </a:r>
          </a:p>
        </p:txBody>
      </p:sp>
      <p:sp>
        <p:nvSpPr>
          <p:cNvPr id="3" name="Espace réservé du contenu 2">
            <a:extLst>
              <a:ext uri="{FF2B5EF4-FFF2-40B4-BE49-F238E27FC236}">
                <a16:creationId xmlns:a16="http://schemas.microsoft.com/office/drawing/2014/main" id="{1082F0AA-C302-C25E-7611-A08E0BC45803}"/>
              </a:ext>
            </a:extLst>
          </p:cNvPr>
          <p:cNvSpPr>
            <a:spLocks noGrp="1"/>
          </p:cNvSpPr>
          <p:nvPr>
            <p:ph idx="1"/>
          </p:nvPr>
        </p:nvSpPr>
        <p:spPr/>
        <p:txBody>
          <a:bodyPr>
            <a:normAutofit fontScale="92500" lnSpcReduction="10000"/>
          </a:bodyPr>
          <a:lstStyle/>
          <a:p>
            <a:r>
              <a:rPr lang="fr-FR" dirty="0"/>
              <a:t>Douleurs neuropathiques ++</a:t>
            </a:r>
          </a:p>
          <a:p>
            <a:pPr lvl="1"/>
            <a:r>
              <a:rPr lang="fr-FR" dirty="0"/>
              <a:t>lésionnelles ou décompensées</a:t>
            </a:r>
          </a:p>
          <a:p>
            <a:pPr lvl="1"/>
            <a:endParaRPr lang="fr-FR" dirty="0"/>
          </a:p>
          <a:p>
            <a:r>
              <a:rPr lang="fr-FR" dirty="0"/>
              <a:t>Douleurs musculaires</a:t>
            </a:r>
          </a:p>
          <a:p>
            <a:pPr lvl="1"/>
            <a:r>
              <a:rPr lang="fr-FR" dirty="0"/>
              <a:t>lésionnelles ou réactionnelles</a:t>
            </a:r>
          </a:p>
          <a:p>
            <a:pPr lvl="1"/>
            <a:endParaRPr lang="fr-FR" dirty="0"/>
          </a:p>
          <a:p>
            <a:r>
              <a:rPr lang="fr-FR" dirty="0"/>
              <a:t>Douleurs végétatives</a:t>
            </a:r>
          </a:p>
          <a:p>
            <a:pPr lvl="1"/>
            <a:r>
              <a:rPr lang="fr-FR" dirty="0"/>
              <a:t>Syndrome Douloureux Régional Complexe</a:t>
            </a:r>
          </a:p>
          <a:p>
            <a:pPr marL="342900" lvl="1" indent="0">
              <a:buNone/>
            </a:pPr>
            <a:endParaRPr lang="fr-FR" dirty="0"/>
          </a:p>
          <a:p>
            <a:r>
              <a:rPr lang="fr-FR" dirty="0"/>
              <a:t>Douleurs </a:t>
            </a:r>
            <a:r>
              <a:rPr lang="fr-FR" dirty="0" err="1"/>
              <a:t>nociplastiques</a:t>
            </a:r>
            <a:r>
              <a:rPr lang="fr-FR" dirty="0"/>
              <a:t> </a:t>
            </a:r>
          </a:p>
          <a:p>
            <a:pPr lvl="1"/>
            <a:r>
              <a:rPr lang="fr-FR" dirty="0"/>
              <a:t> sensibilisation pelvienne</a:t>
            </a:r>
          </a:p>
        </p:txBody>
      </p:sp>
    </p:spTree>
    <p:extLst>
      <p:ext uri="{BB962C8B-B14F-4D97-AF65-F5344CB8AC3E}">
        <p14:creationId xmlns:p14="http://schemas.microsoft.com/office/powerpoint/2010/main" val="38682825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C53453-5193-AF49-AD9D-57946C264E26}"/>
              </a:ext>
            </a:extLst>
          </p:cNvPr>
          <p:cNvSpPr>
            <a:spLocks noGrp="1"/>
          </p:cNvSpPr>
          <p:nvPr>
            <p:ph type="title"/>
          </p:nvPr>
        </p:nvSpPr>
        <p:spPr/>
        <p:txBody>
          <a:bodyPr/>
          <a:lstStyle/>
          <a:p>
            <a:r>
              <a:rPr lang="fr-FR" b="1" dirty="0">
                <a:solidFill>
                  <a:schemeClr val="accent1"/>
                </a:solidFill>
              </a:rPr>
              <a:t>Comment s’y retrouver ?</a:t>
            </a:r>
          </a:p>
        </p:txBody>
      </p:sp>
      <p:graphicFrame>
        <p:nvGraphicFramePr>
          <p:cNvPr id="7" name="Espace réservé du contenu 2">
            <a:extLst>
              <a:ext uri="{FF2B5EF4-FFF2-40B4-BE49-F238E27FC236}">
                <a16:creationId xmlns:a16="http://schemas.microsoft.com/office/drawing/2014/main" id="{F9833150-DAEE-21F6-31D3-6B73893B6C9E}"/>
              </a:ext>
            </a:extLst>
          </p:cNvPr>
          <p:cNvGraphicFramePr>
            <a:graphicFrameLocks noGrp="1"/>
          </p:cNvGraphicFramePr>
          <p:nvPr>
            <p:ph idx="1"/>
            <p:extLst>
              <p:ext uri="{D42A27DB-BD31-4B8C-83A1-F6EECF244321}">
                <p14:modId xmlns:p14="http://schemas.microsoft.com/office/powerpoint/2010/main" val="562302283"/>
              </p:ext>
            </p:extLst>
          </p:nvPr>
        </p:nvGraphicFramePr>
        <p:xfrm>
          <a:off x="446297" y="1268016"/>
          <a:ext cx="3314542" cy="2927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Accolade ouvrante 3">
            <a:extLst>
              <a:ext uri="{FF2B5EF4-FFF2-40B4-BE49-F238E27FC236}">
                <a16:creationId xmlns:a16="http://schemas.microsoft.com/office/drawing/2014/main" id="{032204C0-C978-63FC-72DA-689483639421}"/>
              </a:ext>
            </a:extLst>
          </p:cNvPr>
          <p:cNvSpPr/>
          <p:nvPr/>
        </p:nvSpPr>
        <p:spPr>
          <a:xfrm rot="10800000">
            <a:off x="3760839" y="2104909"/>
            <a:ext cx="759542" cy="1284654"/>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685800"/>
            <a:endParaRPr lang="fr-FR" sz="1350">
              <a:solidFill>
                <a:prstClr val="black"/>
              </a:solidFill>
              <a:latin typeface="Aptos" panose="02110004020202020204"/>
            </a:endParaRPr>
          </a:p>
        </p:txBody>
      </p:sp>
      <p:sp>
        <p:nvSpPr>
          <p:cNvPr id="5" name="ZoneTexte 4">
            <a:extLst>
              <a:ext uri="{FF2B5EF4-FFF2-40B4-BE49-F238E27FC236}">
                <a16:creationId xmlns:a16="http://schemas.microsoft.com/office/drawing/2014/main" id="{5E714C42-8ED1-7E23-CF79-58BD09FD2915}"/>
              </a:ext>
            </a:extLst>
          </p:cNvPr>
          <p:cNvSpPr txBox="1"/>
          <p:nvPr/>
        </p:nvSpPr>
        <p:spPr>
          <a:xfrm>
            <a:off x="4623621" y="2104909"/>
            <a:ext cx="4264688" cy="1646605"/>
          </a:xfrm>
          <a:prstGeom prst="rect">
            <a:avLst/>
          </a:prstGeom>
          <a:noFill/>
        </p:spPr>
        <p:txBody>
          <a:bodyPr wrap="square" rtlCol="0">
            <a:spAutoFit/>
          </a:bodyPr>
          <a:lstStyle/>
          <a:p>
            <a:pPr defTabSz="685800"/>
            <a:r>
              <a:rPr lang="fr-FR" sz="2000" i="1" dirty="0">
                <a:solidFill>
                  <a:srgbClr val="E97132"/>
                </a:solidFill>
                <a:highlight>
                  <a:srgbClr val="FFFFFF"/>
                </a:highlight>
                <a:latin typeface="Aptos" panose="02110004020202020204"/>
                <a:ea typeface="Times New Roman" panose="02020603050405020304" pitchFamily="18" charset="0"/>
              </a:rPr>
              <a:t>« Le diagnostic repose essentiellement sur l’interrogatoire et l’examen clinique… »</a:t>
            </a:r>
          </a:p>
          <a:p>
            <a:pPr defTabSz="685800"/>
            <a:endParaRPr lang="fr-FR" sz="2000" dirty="0">
              <a:solidFill>
                <a:srgbClr val="000000"/>
              </a:solidFill>
              <a:highlight>
                <a:srgbClr val="FFFFFF"/>
              </a:highlight>
              <a:latin typeface="Arial" panose="020B0604020202020204" pitchFamily="34" charset="0"/>
              <a:ea typeface="Times New Roman" panose="02020603050405020304" pitchFamily="18" charset="0"/>
            </a:endParaRPr>
          </a:p>
          <a:p>
            <a:pPr defTabSz="685800"/>
            <a:r>
              <a:rPr lang="fr-FR" sz="1050" dirty="0">
                <a:solidFill>
                  <a:srgbClr val="212121"/>
                </a:solidFill>
                <a:highlight>
                  <a:srgbClr val="F6F6F6"/>
                </a:highlight>
                <a:latin typeface="Aptos Display" panose="02110004020202020204"/>
              </a:rPr>
              <a:t>HAS • Complications de la chirurgie avec </a:t>
            </a:r>
            <a:r>
              <a:rPr lang="fr-FR" sz="1050" dirty="0" err="1">
                <a:solidFill>
                  <a:srgbClr val="212121"/>
                </a:solidFill>
                <a:highlight>
                  <a:srgbClr val="F6F6F6"/>
                </a:highlight>
                <a:latin typeface="Aptos Display" panose="02110004020202020204"/>
              </a:rPr>
              <a:t>prothèse</a:t>
            </a:r>
            <a:r>
              <a:rPr lang="fr-FR" sz="1050" dirty="0">
                <a:solidFill>
                  <a:srgbClr val="212121"/>
                </a:solidFill>
                <a:highlight>
                  <a:srgbClr val="F6F6F6"/>
                </a:highlight>
                <a:latin typeface="Aptos Display" panose="02110004020202020204"/>
              </a:rPr>
              <a:t> de l’incontinence urinaire d’effort et du prolapsus </a:t>
            </a:r>
            <a:r>
              <a:rPr lang="fr-FR" sz="1050" dirty="0" err="1">
                <a:solidFill>
                  <a:srgbClr val="212121"/>
                </a:solidFill>
                <a:highlight>
                  <a:srgbClr val="F6F6F6"/>
                </a:highlight>
                <a:latin typeface="Aptos Display" panose="02110004020202020204"/>
              </a:rPr>
              <a:t>génital</a:t>
            </a:r>
            <a:r>
              <a:rPr lang="fr-FR" sz="1050" dirty="0">
                <a:solidFill>
                  <a:srgbClr val="212121"/>
                </a:solidFill>
                <a:highlight>
                  <a:srgbClr val="F6F6F6"/>
                </a:highlight>
                <a:latin typeface="Aptos Display" panose="02110004020202020204"/>
              </a:rPr>
              <a:t> de la femme • mars 2023</a:t>
            </a:r>
            <a:endParaRPr lang="fr-FR" sz="1050" dirty="0">
              <a:solidFill>
                <a:prstClr val="black"/>
              </a:solidFill>
              <a:latin typeface="Aptos" panose="02110004020202020204"/>
            </a:endParaRPr>
          </a:p>
        </p:txBody>
      </p:sp>
    </p:spTree>
    <p:extLst>
      <p:ext uri="{BB962C8B-B14F-4D97-AF65-F5344CB8AC3E}">
        <p14:creationId xmlns:p14="http://schemas.microsoft.com/office/powerpoint/2010/main" val="376017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C53453-5193-AF49-AD9D-57946C264E26}"/>
              </a:ext>
            </a:extLst>
          </p:cNvPr>
          <p:cNvSpPr>
            <a:spLocks noGrp="1"/>
          </p:cNvSpPr>
          <p:nvPr>
            <p:ph type="title"/>
          </p:nvPr>
        </p:nvSpPr>
        <p:spPr>
          <a:xfrm>
            <a:off x="856060" y="169906"/>
            <a:ext cx="7429499" cy="1428750"/>
          </a:xfrm>
        </p:spPr>
        <p:txBody>
          <a:bodyPr/>
          <a:lstStyle/>
          <a:p>
            <a:r>
              <a:rPr lang="fr-FR" b="1" dirty="0">
                <a:solidFill>
                  <a:schemeClr val="accent1"/>
                </a:solidFill>
              </a:rPr>
              <a:t>Depuis quand? </a:t>
            </a:r>
          </a:p>
        </p:txBody>
      </p:sp>
      <p:sp>
        <p:nvSpPr>
          <p:cNvPr id="3" name="Espace réservé du contenu 2">
            <a:extLst>
              <a:ext uri="{FF2B5EF4-FFF2-40B4-BE49-F238E27FC236}">
                <a16:creationId xmlns:a16="http://schemas.microsoft.com/office/drawing/2014/main" id="{FCB08FD7-20BC-FD49-B440-439BC7B5D075}"/>
              </a:ext>
            </a:extLst>
          </p:cNvPr>
          <p:cNvSpPr>
            <a:spLocks noGrp="1"/>
          </p:cNvSpPr>
          <p:nvPr>
            <p:ph idx="1"/>
          </p:nvPr>
        </p:nvSpPr>
        <p:spPr>
          <a:xfrm>
            <a:off x="679078" y="1361236"/>
            <a:ext cx="7429499" cy="3308522"/>
          </a:xfrm>
        </p:spPr>
        <p:txBody>
          <a:bodyPr>
            <a:normAutofit lnSpcReduction="10000"/>
          </a:bodyPr>
          <a:lstStyle/>
          <a:p>
            <a:pPr lvl="1"/>
            <a:r>
              <a:rPr lang="fr-FR" sz="2000" dirty="0"/>
              <a:t>Douleurs avant l’intervention ? </a:t>
            </a:r>
          </a:p>
          <a:p>
            <a:pPr lvl="2"/>
            <a:r>
              <a:rPr lang="fr-FR" sz="1600" dirty="0"/>
              <a:t>la douleur peut dans certains cas être une des raisons de la chirurgie </a:t>
            </a:r>
            <a:r>
              <a:rPr lang="fr-FR" sz="1100" dirty="0"/>
              <a:t>(ex : hernie inguinale, certains prolapsus)</a:t>
            </a:r>
          </a:p>
          <a:p>
            <a:pPr marL="942975" lvl="4" indent="-257175">
              <a:spcBef>
                <a:spcPts val="750"/>
              </a:spcBef>
            </a:pPr>
            <a:r>
              <a:rPr lang="fr-FR" sz="1400" dirty="0">
                <a:solidFill>
                  <a:srgbClr val="000000"/>
                </a:solidFill>
                <a:effectLst/>
              </a:rPr>
              <a:t>facteurs de risque de DCPC : </a:t>
            </a:r>
            <a:r>
              <a:rPr lang="fr-FR" sz="1400" b="1" dirty="0">
                <a:solidFill>
                  <a:srgbClr val="000000"/>
                </a:solidFill>
                <a:effectLst/>
              </a:rPr>
              <a:t>douleur préopératoire dans la zone chirurgicale, douleur préopératoire dans d'autres zones</a:t>
            </a:r>
            <a:r>
              <a:rPr lang="fr-FR" sz="1400" dirty="0">
                <a:solidFill>
                  <a:srgbClr val="000000"/>
                </a:solidFill>
                <a:effectLst/>
              </a:rPr>
              <a:t>, </a:t>
            </a:r>
            <a:r>
              <a:rPr lang="fr-FR" sz="1100" dirty="0">
                <a:solidFill>
                  <a:srgbClr val="000000"/>
                </a:solidFill>
              </a:rPr>
              <a:t>l'âge, le sexe ou le genre, et la douleur post-chirurgicale aiguë </a:t>
            </a:r>
          </a:p>
          <a:p>
            <a:pPr marL="342900" lvl="3" indent="0">
              <a:spcBef>
                <a:spcPts val="750"/>
              </a:spcBef>
              <a:buNone/>
            </a:pPr>
            <a:r>
              <a:rPr lang="fr-FR" sz="750" dirty="0">
                <a:solidFill>
                  <a:srgbClr val="212121"/>
                </a:solidFill>
                <a:highlight>
                  <a:srgbClr val="F6F6F6"/>
                </a:highlight>
                <a:latin typeface="+mj-lt"/>
              </a:rPr>
              <a:t>PAPADOMANOLAKIS-PAKIS N, UHRBRAND P, HAROUTOUNIAN S, NIKOLAJSEN L. </a:t>
            </a:r>
            <a:r>
              <a:rPr lang="fr-FR" sz="750" dirty="0" err="1">
                <a:solidFill>
                  <a:srgbClr val="212121"/>
                </a:solidFill>
                <a:highlight>
                  <a:srgbClr val="F6F6F6"/>
                </a:highlight>
                <a:latin typeface="+mj-lt"/>
              </a:rPr>
              <a:t>Prognostic</a:t>
            </a:r>
            <a:r>
              <a:rPr lang="fr-FR" sz="750" dirty="0">
                <a:solidFill>
                  <a:srgbClr val="212121"/>
                </a:solidFill>
                <a:highlight>
                  <a:srgbClr val="F6F6F6"/>
                </a:highlight>
                <a:latin typeface="+mj-lt"/>
              </a:rPr>
              <a:t> </a:t>
            </a:r>
            <a:r>
              <a:rPr lang="fr-FR" sz="750" dirty="0" err="1">
                <a:solidFill>
                  <a:srgbClr val="212121"/>
                </a:solidFill>
                <a:highlight>
                  <a:srgbClr val="F6F6F6"/>
                </a:highlight>
                <a:latin typeface="+mj-lt"/>
              </a:rPr>
              <a:t>prediction</a:t>
            </a:r>
            <a:r>
              <a:rPr lang="fr-FR" sz="750" dirty="0">
                <a:solidFill>
                  <a:srgbClr val="212121"/>
                </a:solidFill>
                <a:highlight>
                  <a:srgbClr val="F6F6F6"/>
                </a:highlight>
                <a:latin typeface="+mj-lt"/>
              </a:rPr>
              <a:t> </a:t>
            </a:r>
            <a:r>
              <a:rPr lang="fr-FR" sz="750" dirty="0" err="1">
                <a:solidFill>
                  <a:srgbClr val="212121"/>
                </a:solidFill>
                <a:highlight>
                  <a:srgbClr val="F6F6F6"/>
                </a:highlight>
                <a:latin typeface="+mj-lt"/>
              </a:rPr>
              <a:t>models</a:t>
            </a:r>
            <a:r>
              <a:rPr lang="fr-FR" sz="750" dirty="0">
                <a:solidFill>
                  <a:srgbClr val="212121"/>
                </a:solidFill>
                <a:highlight>
                  <a:srgbClr val="F6F6F6"/>
                </a:highlight>
                <a:latin typeface="+mj-lt"/>
              </a:rPr>
              <a:t> for </a:t>
            </a:r>
            <a:r>
              <a:rPr lang="fr-FR" sz="750" dirty="0" err="1">
                <a:solidFill>
                  <a:srgbClr val="212121"/>
                </a:solidFill>
                <a:highlight>
                  <a:srgbClr val="F6F6F6"/>
                </a:highlight>
                <a:latin typeface="+mj-lt"/>
              </a:rPr>
              <a:t>chronic</a:t>
            </a:r>
            <a:r>
              <a:rPr lang="fr-FR" sz="750" dirty="0">
                <a:solidFill>
                  <a:srgbClr val="212121"/>
                </a:solidFill>
                <a:highlight>
                  <a:srgbClr val="F6F6F6"/>
                </a:highlight>
                <a:latin typeface="+mj-lt"/>
              </a:rPr>
              <a:t> </a:t>
            </a:r>
            <a:r>
              <a:rPr lang="fr-FR" sz="750" dirty="0" err="1">
                <a:solidFill>
                  <a:srgbClr val="212121"/>
                </a:solidFill>
                <a:highlight>
                  <a:srgbClr val="F6F6F6"/>
                </a:highlight>
                <a:latin typeface="+mj-lt"/>
              </a:rPr>
              <a:t>postsurgical</a:t>
            </a:r>
            <a:r>
              <a:rPr lang="fr-FR" sz="750" dirty="0">
                <a:solidFill>
                  <a:srgbClr val="212121"/>
                </a:solidFill>
                <a:highlight>
                  <a:srgbClr val="F6F6F6"/>
                </a:highlight>
                <a:latin typeface="+mj-lt"/>
              </a:rPr>
              <a:t> pain in </a:t>
            </a:r>
            <a:r>
              <a:rPr lang="fr-FR" sz="750" dirty="0" err="1">
                <a:solidFill>
                  <a:srgbClr val="212121"/>
                </a:solidFill>
                <a:highlight>
                  <a:srgbClr val="F6F6F6"/>
                </a:highlight>
                <a:latin typeface="+mj-lt"/>
              </a:rPr>
              <a:t>adults</a:t>
            </a:r>
            <a:r>
              <a:rPr lang="fr-FR" sz="750" dirty="0">
                <a:solidFill>
                  <a:srgbClr val="212121"/>
                </a:solidFill>
                <a:highlight>
                  <a:srgbClr val="F6F6F6"/>
                </a:highlight>
                <a:latin typeface="+mj-lt"/>
              </a:rPr>
              <a:t>: a </a:t>
            </a:r>
            <a:r>
              <a:rPr lang="fr-FR" sz="750" dirty="0" err="1">
                <a:solidFill>
                  <a:srgbClr val="212121"/>
                </a:solidFill>
                <a:highlight>
                  <a:srgbClr val="F6F6F6"/>
                </a:highlight>
                <a:latin typeface="+mj-lt"/>
              </a:rPr>
              <a:t>systematic</a:t>
            </a:r>
            <a:r>
              <a:rPr lang="fr-FR" sz="750" dirty="0">
                <a:solidFill>
                  <a:srgbClr val="212121"/>
                </a:solidFill>
                <a:highlight>
                  <a:srgbClr val="F6F6F6"/>
                </a:highlight>
                <a:latin typeface="+mj-lt"/>
              </a:rPr>
              <a:t> </a:t>
            </a:r>
            <a:r>
              <a:rPr lang="fr-FR" sz="750" dirty="0" err="1">
                <a:solidFill>
                  <a:srgbClr val="212121"/>
                </a:solidFill>
                <a:highlight>
                  <a:srgbClr val="F6F6F6"/>
                </a:highlight>
                <a:latin typeface="+mj-lt"/>
              </a:rPr>
              <a:t>review</a:t>
            </a:r>
            <a:r>
              <a:rPr lang="fr-FR" sz="750" dirty="0">
                <a:solidFill>
                  <a:srgbClr val="212121"/>
                </a:solidFill>
                <a:highlight>
                  <a:srgbClr val="F6F6F6"/>
                </a:highlight>
                <a:latin typeface="+mj-lt"/>
              </a:rPr>
              <a:t>. Pain 2021;162:2644-57.</a:t>
            </a:r>
          </a:p>
          <a:p>
            <a:pPr marL="685800" lvl="2" indent="0">
              <a:buNone/>
            </a:pPr>
            <a:endParaRPr lang="fr-FR" sz="2000" dirty="0"/>
          </a:p>
          <a:p>
            <a:pPr lvl="1"/>
            <a:r>
              <a:rPr lang="fr-FR" sz="2000" dirty="0"/>
              <a:t>Délai entre l’intervention et l’apparition des douleurs? </a:t>
            </a:r>
          </a:p>
          <a:p>
            <a:pPr lvl="2"/>
            <a:r>
              <a:rPr lang="fr-FR" sz="1600" dirty="0"/>
              <a:t>Immédiatement après l’intervention? Lien direct ?</a:t>
            </a:r>
          </a:p>
          <a:p>
            <a:pPr lvl="2"/>
            <a:r>
              <a:rPr lang="fr-FR" sz="1600" dirty="0"/>
              <a:t>délai de latence (de x jours à x semaines : SDRC, fibrose cicatricielle, névrome)</a:t>
            </a:r>
          </a:p>
          <a:p>
            <a:pPr lvl="2"/>
            <a:r>
              <a:rPr lang="fr-FR" sz="1600" dirty="0"/>
              <a:t>plusieurs mois : décompensation ? exposition de matériel ? ou aucun rapport</a:t>
            </a:r>
          </a:p>
          <a:p>
            <a:pPr marL="342900" lvl="1" indent="0">
              <a:buNone/>
            </a:pPr>
            <a:endParaRPr lang="fr-FR" dirty="0"/>
          </a:p>
          <a:p>
            <a:pPr lvl="1"/>
            <a:endParaRPr lang="fr-FR" dirty="0"/>
          </a:p>
        </p:txBody>
      </p:sp>
    </p:spTree>
    <p:extLst>
      <p:ext uri="{BB962C8B-B14F-4D97-AF65-F5344CB8AC3E}">
        <p14:creationId xmlns:p14="http://schemas.microsoft.com/office/powerpoint/2010/main" val="9299223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C53453-5193-AF49-AD9D-57946C264E26}"/>
              </a:ext>
            </a:extLst>
          </p:cNvPr>
          <p:cNvSpPr>
            <a:spLocks noGrp="1"/>
          </p:cNvSpPr>
          <p:nvPr>
            <p:ph type="title"/>
          </p:nvPr>
        </p:nvSpPr>
        <p:spPr>
          <a:xfrm>
            <a:off x="856060" y="169906"/>
            <a:ext cx="7429499" cy="1428750"/>
          </a:xfrm>
        </p:spPr>
        <p:txBody>
          <a:bodyPr/>
          <a:lstStyle/>
          <a:p>
            <a:r>
              <a:rPr lang="fr-FR" b="1" dirty="0">
                <a:solidFill>
                  <a:schemeClr val="accent1"/>
                </a:solidFill>
              </a:rPr>
              <a:t>OÙ? </a:t>
            </a:r>
          </a:p>
        </p:txBody>
      </p:sp>
      <p:sp>
        <p:nvSpPr>
          <p:cNvPr id="3" name="Espace réservé du contenu 2">
            <a:extLst>
              <a:ext uri="{FF2B5EF4-FFF2-40B4-BE49-F238E27FC236}">
                <a16:creationId xmlns:a16="http://schemas.microsoft.com/office/drawing/2014/main" id="{FCB08FD7-20BC-FD49-B440-439BC7B5D075}"/>
              </a:ext>
            </a:extLst>
          </p:cNvPr>
          <p:cNvSpPr>
            <a:spLocks noGrp="1"/>
          </p:cNvSpPr>
          <p:nvPr>
            <p:ph idx="1"/>
          </p:nvPr>
        </p:nvSpPr>
        <p:spPr>
          <a:xfrm>
            <a:off x="856060" y="1449727"/>
            <a:ext cx="7429499" cy="3308522"/>
          </a:xfrm>
        </p:spPr>
        <p:txBody>
          <a:bodyPr>
            <a:normAutofit/>
          </a:bodyPr>
          <a:lstStyle/>
          <a:p>
            <a:pPr lvl="1"/>
            <a:r>
              <a:rPr lang="fr-FR" dirty="0"/>
              <a:t>Localisation en rapport avec intervention ?</a:t>
            </a:r>
          </a:p>
          <a:p>
            <a:pPr lvl="2"/>
            <a:r>
              <a:rPr lang="fr-FR" dirty="0"/>
              <a:t>rapport direct ?  douleurs du dermatome opéré ? Sur la cicatrice ?</a:t>
            </a:r>
          </a:p>
          <a:p>
            <a:pPr lvl="2"/>
            <a:endParaRPr lang="fr-FR" dirty="0"/>
          </a:p>
          <a:p>
            <a:pPr lvl="1"/>
            <a:r>
              <a:rPr lang="fr-FR" dirty="0"/>
              <a:t>Systématisation neurologique ? </a:t>
            </a:r>
          </a:p>
          <a:p>
            <a:pPr lvl="2"/>
            <a:r>
              <a:rPr lang="fr-FR" dirty="0"/>
              <a:t>si oui , est-ce tronculaire, radiculaire ?</a:t>
            </a:r>
          </a:p>
          <a:p>
            <a:pPr lvl="2"/>
            <a:r>
              <a:rPr lang="fr-FR" dirty="0"/>
              <a:t>en rapport avec une structure nerveuse traversant le site opératoire ?</a:t>
            </a:r>
          </a:p>
          <a:p>
            <a:pPr lvl="2"/>
            <a:endParaRPr lang="fr-FR" dirty="0"/>
          </a:p>
          <a:p>
            <a:pPr lvl="1"/>
            <a:r>
              <a:rPr lang="fr-FR" dirty="0"/>
              <a:t>Topographie Musculaire?</a:t>
            </a:r>
          </a:p>
          <a:p>
            <a:pPr lvl="1"/>
            <a:endParaRPr lang="fr-FR" dirty="0"/>
          </a:p>
          <a:p>
            <a:pPr lvl="1"/>
            <a:endParaRPr lang="fr-FR" dirty="0"/>
          </a:p>
        </p:txBody>
      </p:sp>
    </p:spTree>
    <p:extLst>
      <p:ext uri="{BB962C8B-B14F-4D97-AF65-F5344CB8AC3E}">
        <p14:creationId xmlns:p14="http://schemas.microsoft.com/office/powerpoint/2010/main" val="3085741131"/>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3CB8CADC-E3F6-62EE-760D-DCF226F8E484}"/>
              </a:ext>
            </a:extLst>
          </p:cNvPr>
          <p:cNvPicPr>
            <a:picLocks noChangeAspect="1"/>
          </p:cNvPicPr>
          <p:nvPr/>
        </p:nvPicPr>
        <p:blipFill>
          <a:blip r:embed="rId2"/>
          <a:stretch>
            <a:fillRect/>
          </a:stretch>
        </p:blipFill>
        <p:spPr>
          <a:xfrm>
            <a:off x="4747342" y="702033"/>
            <a:ext cx="3968750" cy="3800078"/>
          </a:xfrm>
          <a:prstGeom prst="rect">
            <a:avLst/>
          </a:prstGeom>
        </p:spPr>
      </p:pic>
      <p:pic>
        <p:nvPicPr>
          <p:cNvPr id="6" name="Espace réservé du contenu 5" descr="Une image contenant croquis, dessin, art, squelette&#10;&#10;Description générée automatiquement">
            <a:extLst>
              <a:ext uri="{FF2B5EF4-FFF2-40B4-BE49-F238E27FC236}">
                <a16:creationId xmlns:a16="http://schemas.microsoft.com/office/drawing/2014/main" id="{5F04D705-E0F0-C6D6-D3AF-E2568D9F88AD}"/>
              </a:ext>
            </a:extLst>
          </p:cNvPr>
          <p:cNvPicPr>
            <a:picLocks noGrp="1" noChangeAspect="1"/>
          </p:cNvPicPr>
          <p:nvPr>
            <p:ph idx="1"/>
          </p:nvPr>
        </p:nvPicPr>
        <p:blipFill>
          <a:blip r:embed="rId3"/>
          <a:stretch>
            <a:fillRect/>
          </a:stretch>
        </p:blipFill>
        <p:spPr>
          <a:xfrm>
            <a:off x="26470" y="131534"/>
            <a:ext cx="4102190" cy="4467028"/>
          </a:xfrm>
        </p:spPr>
      </p:pic>
      <p:sp>
        <p:nvSpPr>
          <p:cNvPr id="40" name="ZoneTexte 39">
            <a:extLst>
              <a:ext uri="{FF2B5EF4-FFF2-40B4-BE49-F238E27FC236}">
                <a16:creationId xmlns:a16="http://schemas.microsoft.com/office/drawing/2014/main" id="{C50035D3-5D6A-E347-DBBB-C07C93142A81}"/>
              </a:ext>
            </a:extLst>
          </p:cNvPr>
          <p:cNvSpPr txBox="1"/>
          <p:nvPr/>
        </p:nvSpPr>
        <p:spPr>
          <a:xfrm>
            <a:off x="4933278" y="608356"/>
            <a:ext cx="1740310" cy="456087"/>
          </a:xfrm>
          <a:prstGeom prst="rect">
            <a:avLst/>
          </a:prstGeom>
          <a:noFill/>
        </p:spPr>
        <p:txBody>
          <a:bodyPr wrap="square" rtlCol="0">
            <a:spAutoFit/>
          </a:bodyPr>
          <a:lstStyle/>
          <a:p>
            <a:pPr defTabSz="685800"/>
            <a:r>
              <a:rPr lang="fr-FR" sz="788" dirty="0">
                <a:solidFill>
                  <a:prstClr val="black"/>
                </a:solidFill>
                <a:latin typeface="Aptos" panose="02110004020202020204"/>
              </a:rPr>
              <a:t>Nerfs cutanés abdominaux (branche antérieure des nerfs intercostaux de TH6 à Th12</a:t>
            </a:r>
          </a:p>
        </p:txBody>
      </p:sp>
      <p:cxnSp>
        <p:nvCxnSpPr>
          <p:cNvPr id="42" name="Connecteur droit avec flèche 41">
            <a:extLst>
              <a:ext uri="{FF2B5EF4-FFF2-40B4-BE49-F238E27FC236}">
                <a16:creationId xmlns:a16="http://schemas.microsoft.com/office/drawing/2014/main" id="{D7D4920D-DBC8-F10A-9661-8A2728677C04}"/>
              </a:ext>
            </a:extLst>
          </p:cNvPr>
          <p:cNvCxnSpPr>
            <a:cxnSpLocks/>
          </p:cNvCxnSpPr>
          <p:nvPr/>
        </p:nvCxnSpPr>
        <p:spPr>
          <a:xfrm flipH="1">
            <a:off x="3067875" y="921700"/>
            <a:ext cx="1865404" cy="155073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3" name="Accolade ouvrante 42">
            <a:extLst>
              <a:ext uri="{FF2B5EF4-FFF2-40B4-BE49-F238E27FC236}">
                <a16:creationId xmlns:a16="http://schemas.microsoft.com/office/drawing/2014/main" id="{5F4454CD-8019-9418-68E7-704BEA9FAEBD}"/>
              </a:ext>
            </a:extLst>
          </p:cNvPr>
          <p:cNvSpPr/>
          <p:nvPr/>
        </p:nvSpPr>
        <p:spPr>
          <a:xfrm flipH="1">
            <a:off x="2597513" y="1042326"/>
            <a:ext cx="640952" cy="2123934"/>
          </a:xfrm>
          <a:prstGeom prst="leftBrace">
            <a:avLst>
              <a:gd name="adj1" fmla="val 8333"/>
              <a:gd name="adj2" fmla="val 50694"/>
            </a:avLst>
          </a:prstGeom>
          <a:solidFill>
            <a:srgbClr val="FF0000">
              <a:alpha val="53589"/>
            </a:srgbClr>
          </a:solidFill>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685800"/>
            <a:endParaRPr lang="fr-FR" sz="1350" dirty="0">
              <a:solidFill>
                <a:prstClr val="black"/>
              </a:solidFill>
              <a:latin typeface="Aptos" panose="02110004020202020204"/>
            </a:endParaRPr>
          </a:p>
        </p:txBody>
      </p:sp>
      <p:cxnSp>
        <p:nvCxnSpPr>
          <p:cNvPr id="12" name="Connecteur droit avec flèche 11">
            <a:extLst>
              <a:ext uri="{FF2B5EF4-FFF2-40B4-BE49-F238E27FC236}">
                <a16:creationId xmlns:a16="http://schemas.microsoft.com/office/drawing/2014/main" id="{8D274892-E633-DFBD-CA02-668965F293C5}"/>
              </a:ext>
            </a:extLst>
          </p:cNvPr>
          <p:cNvCxnSpPr>
            <a:cxnSpLocks/>
          </p:cNvCxnSpPr>
          <p:nvPr/>
        </p:nvCxnSpPr>
        <p:spPr>
          <a:xfrm flipH="1">
            <a:off x="3217985" y="1866542"/>
            <a:ext cx="2233631" cy="193010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Connecteur droit avec flèche 10">
            <a:extLst>
              <a:ext uri="{FF2B5EF4-FFF2-40B4-BE49-F238E27FC236}">
                <a16:creationId xmlns:a16="http://schemas.microsoft.com/office/drawing/2014/main" id="{0D63484F-90BE-3893-B2C3-117542FD1E9D}"/>
              </a:ext>
            </a:extLst>
          </p:cNvPr>
          <p:cNvCxnSpPr>
            <a:cxnSpLocks/>
          </p:cNvCxnSpPr>
          <p:nvPr/>
        </p:nvCxnSpPr>
        <p:spPr>
          <a:xfrm flipH="1">
            <a:off x="3198361" y="1675184"/>
            <a:ext cx="1734917" cy="148637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Connecteur droit avec flèche 9">
            <a:extLst>
              <a:ext uri="{FF2B5EF4-FFF2-40B4-BE49-F238E27FC236}">
                <a16:creationId xmlns:a16="http://schemas.microsoft.com/office/drawing/2014/main" id="{CE893FBE-0E29-20B1-E568-6471EE4F900A}"/>
              </a:ext>
            </a:extLst>
          </p:cNvPr>
          <p:cNvCxnSpPr>
            <a:cxnSpLocks/>
          </p:cNvCxnSpPr>
          <p:nvPr/>
        </p:nvCxnSpPr>
        <p:spPr>
          <a:xfrm flipH="1">
            <a:off x="3294785" y="1668219"/>
            <a:ext cx="2156831" cy="184424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7" name="Forme libre 16">
            <a:extLst>
              <a:ext uri="{FF2B5EF4-FFF2-40B4-BE49-F238E27FC236}">
                <a16:creationId xmlns:a16="http://schemas.microsoft.com/office/drawing/2014/main" id="{FA9D14C5-DA4A-5C6C-046F-148ABE5E72BF}"/>
              </a:ext>
            </a:extLst>
          </p:cNvPr>
          <p:cNvSpPr/>
          <p:nvPr/>
        </p:nvSpPr>
        <p:spPr>
          <a:xfrm>
            <a:off x="2392676" y="3244063"/>
            <a:ext cx="755452" cy="625510"/>
          </a:xfrm>
          <a:custGeom>
            <a:avLst/>
            <a:gdLst>
              <a:gd name="connsiteX0" fmla="*/ 50242 w 1007269"/>
              <a:gd name="connsiteY0" fmla="*/ 602901 h 834013"/>
              <a:gd name="connsiteX1" fmla="*/ 50242 w 1007269"/>
              <a:gd name="connsiteY1" fmla="*/ 602901 h 834013"/>
              <a:gd name="connsiteX2" fmla="*/ 120580 w 1007269"/>
              <a:gd name="connsiteY2" fmla="*/ 552660 h 834013"/>
              <a:gd name="connsiteX3" fmla="*/ 180870 w 1007269"/>
              <a:gd name="connsiteY3" fmla="*/ 502418 h 834013"/>
              <a:gd name="connsiteX4" fmla="*/ 200967 w 1007269"/>
              <a:gd name="connsiteY4" fmla="*/ 472273 h 834013"/>
              <a:gd name="connsiteX5" fmla="*/ 291402 w 1007269"/>
              <a:gd name="connsiteY5" fmla="*/ 411983 h 834013"/>
              <a:gd name="connsiteX6" fmla="*/ 331596 w 1007269"/>
              <a:gd name="connsiteY6" fmla="*/ 381838 h 834013"/>
              <a:gd name="connsiteX7" fmla="*/ 361741 w 1007269"/>
              <a:gd name="connsiteY7" fmla="*/ 351693 h 834013"/>
              <a:gd name="connsiteX8" fmla="*/ 391886 w 1007269"/>
              <a:gd name="connsiteY8" fmla="*/ 341644 h 834013"/>
              <a:gd name="connsiteX9" fmla="*/ 452176 w 1007269"/>
              <a:gd name="connsiteY9" fmla="*/ 311499 h 834013"/>
              <a:gd name="connsiteX10" fmla="*/ 512466 w 1007269"/>
              <a:gd name="connsiteY10" fmla="*/ 261257 h 834013"/>
              <a:gd name="connsiteX11" fmla="*/ 542611 w 1007269"/>
              <a:gd name="connsiteY11" fmla="*/ 251209 h 834013"/>
              <a:gd name="connsiteX12" fmla="*/ 602901 w 1007269"/>
              <a:gd name="connsiteY12" fmla="*/ 211016 h 834013"/>
              <a:gd name="connsiteX13" fmla="*/ 693336 w 1007269"/>
              <a:gd name="connsiteY13" fmla="*/ 140677 h 834013"/>
              <a:gd name="connsiteX14" fmla="*/ 723481 w 1007269"/>
              <a:gd name="connsiteY14" fmla="*/ 120581 h 834013"/>
              <a:gd name="connsiteX15" fmla="*/ 753626 w 1007269"/>
              <a:gd name="connsiteY15" fmla="*/ 100484 h 834013"/>
              <a:gd name="connsiteX16" fmla="*/ 773723 w 1007269"/>
              <a:gd name="connsiteY16" fmla="*/ 70339 h 834013"/>
              <a:gd name="connsiteX17" fmla="*/ 834013 w 1007269"/>
              <a:gd name="connsiteY17" fmla="*/ 30145 h 834013"/>
              <a:gd name="connsiteX18" fmla="*/ 894303 w 1007269"/>
              <a:gd name="connsiteY18" fmla="*/ 0 h 834013"/>
              <a:gd name="connsiteX19" fmla="*/ 974690 w 1007269"/>
              <a:gd name="connsiteY19" fmla="*/ 30145 h 834013"/>
              <a:gd name="connsiteX20" fmla="*/ 994787 w 1007269"/>
              <a:gd name="connsiteY20" fmla="*/ 90435 h 834013"/>
              <a:gd name="connsiteX21" fmla="*/ 994787 w 1007269"/>
              <a:gd name="connsiteY21" fmla="*/ 281354 h 834013"/>
              <a:gd name="connsiteX22" fmla="*/ 974690 w 1007269"/>
              <a:gd name="connsiteY22" fmla="*/ 311499 h 834013"/>
              <a:gd name="connsiteX23" fmla="*/ 914400 w 1007269"/>
              <a:gd name="connsiteY23" fmla="*/ 361741 h 834013"/>
              <a:gd name="connsiteX24" fmla="*/ 884255 w 1007269"/>
              <a:gd name="connsiteY24" fmla="*/ 391886 h 834013"/>
              <a:gd name="connsiteX25" fmla="*/ 823965 w 1007269"/>
              <a:gd name="connsiteY25" fmla="*/ 432079 h 834013"/>
              <a:gd name="connsiteX26" fmla="*/ 793820 w 1007269"/>
              <a:gd name="connsiteY26" fmla="*/ 452176 h 834013"/>
              <a:gd name="connsiteX27" fmla="*/ 703385 w 1007269"/>
              <a:gd name="connsiteY27" fmla="*/ 522515 h 834013"/>
              <a:gd name="connsiteX28" fmla="*/ 673240 w 1007269"/>
              <a:gd name="connsiteY28" fmla="*/ 532563 h 834013"/>
              <a:gd name="connsiteX29" fmla="*/ 612950 w 1007269"/>
              <a:gd name="connsiteY29" fmla="*/ 572756 h 834013"/>
              <a:gd name="connsiteX30" fmla="*/ 582804 w 1007269"/>
              <a:gd name="connsiteY30" fmla="*/ 592853 h 834013"/>
              <a:gd name="connsiteX31" fmla="*/ 562708 w 1007269"/>
              <a:gd name="connsiteY31" fmla="*/ 622998 h 834013"/>
              <a:gd name="connsiteX32" fmla="*/ 472273 w 1007269"/>
              <a:gd name="connsiteY32" fmla="*/ 673240 h 834013"/>
              <a:gd name="connsiteX33" fmla="*/ 442128 w 1007269"/>
              <a:gd name="connsiteY33" fmla="*/ 693337 h 834013"/>
              <a:gd name="connsiteX34" fmla="*/ 381837 w 1007269"/>
              <a:gd name="connsiteY34" fmla="*/ 713433 h 834013"/>
              <a:gd name="connsiteX35" fmla="*/ 351692 w 1007269"/>
              <a:gd name="connsiteY35" fmla="*/ 723482 h 834013"/>
              <a:gd name="connsiteX36" fmla="*/ 231112 w 1007269"/>
              <a:gd name="connsiteY36" fmla="*/ 783772 h 834013"/>
              <a:gd name="connsiteX37" fmla="*/ 200967 w 1007269"/>
              <a:gd name="connsiteY37" fmla="*/ 793820 h 834013"/>
              <a:gd name="connsiteX38" fmla="*/ 170822 w 1007269"/>
              <a:gd name="connsiteY38" fmla="*/ 813917 h 834013"/>
              <a:gd name="connsiteX39" fmla="*/ 110532 w 1007269"/>
              <a:gd name="connsiteY39" fmla="*/ 834013 h 834013"/>
              <a:gd name="connsiteX40" fmla="*/ 40193 w 1007269"/>
              <a:gd name="connsiteY40" fmla="*/ 803868 h 834013"/>
              <a:gd name="connsiteX41" fmla="*/ 30145 w 1007269"/>
              <a:gd name="connsiteY41" fmla="*/ 763675 h 834013"/>
              <a:gd name="connsiteX42" fmla="*/ 10048 w 1007269"/>
              <a:gd name="connsiteY42" fmla="*/ 703385 h 834013"/>
              <a:gd name="connsiteX43" fmla="*/ 0 w 1007269"/>
              <a:gd name="connsiteY43" fmla="*/ 673240 h 834013"/>
              <a:gd name="connsiteX44" fmla="*/ 50242 w 1007269"/>
              <a:gd name="connsiteY44" fmla="*/ 602901 h 83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07269" h="834013">
                <a:moveTo>
                  <a:pt x="50242" y="602901"/>
                </a:moveTo>
                <a:lnTo>
                  <a:pt x="50242" y="602901"/>
                </a:lnTo>
                <a:cubicBezTo>
                  <a:pt x="73688" y="586154"/>
                  <a:pt x="98081" y="570659"/>
                  <a:pt x="120580" y="552660"/>
                </a:cubicBezTo>
                <a:cubicBezTo>
                  <a:pt x="217299" y="475285"/>
                  <a:pt x="89581" y="563278"/>
                  <a:pt x="180870" y="502418"/>
                </a:cubicBezTo>
                <a:cubicBezTo>
                  <a:pt x="187569" y="492370"/>
                  <a:pt x="191878" y="480226"/>
                  <a:pt x="200967" y="472273"/>
                </a:cubicBezTo>
                <a:cubicBezTo>
                  <a:pt x="221083" y="454671"/>
                  <a:pt x="266271" y="430831"/>
                  <a:pt x="291402" y="411983"/>
                </a:cubicBezTo>
                <a:cubicBezTo>
                  <a:pt x="304800" y="401935"/>
                  <a:pt x="318880" y="392737"/>
                  <a:pt x="331596" y="381838"/>
                </a:cubicBezTo>
                <a:cubicBezTo>
                  <a:pt x="342385" y="372590"/>
                  <a:pt x="349917" y="359576"/>
                  <a:pt x="361741" y="351693"/>
                </a:cubicBezTo>
                <a:cubicBezTo>
                  <a:pt x="370554" y="345818"/>
                  <a:pt x="382412" y="346381"/>
                  <a:pt x="391886" y="341644"/>
                </a:cubicBezTo>
                <a:cubicBezTo>
                  <a:pt x="469802" y="302686"/>
                  <a:pt x="376405" y="336758"/>
                  <a:pt x="452176" y="311499"/>
                </a:cubicBezTo>
                <a:cubicBezTo>
                  <a:pt x="474398" y="289277"/>
                  <a:pt x="484488" y="275246"/>
                  <a:pt x="512466" y="261257"/>
                </a:cubicBezTo>
                <a:cubicBezTo>
                  <a:pt x="521940" y="256520"/>
                  <a:pt x="532563" y="254558"/>
                  <a:pt x="542611" y="251209"/>
                </a:cubicBezTo>
                <a:cubicBezTo>
                  <a:pt x="562708" y="237811"/>
                  <a:pt x="585822" y="228095"/>
                  <a:pt x="602901" y="211016"/>
                </a:cubicBezTo>
                <a:cubicBezTo>
                  <a:pt x="650124" y="163793"/>
                  <a:pt x="621225" y="188751"/>
                  <a:pt x="693336" y="140677"/>
                </a:cubicBezTo>
                <a:lnTo>
                  <a:pt x="723481" y="120581"/>
                </a:lnTo>
                <a:lnTo>
                  <a:pt x="753626" y="100484"/>
                </a:lnTo>
                <a:cubicBezTo>
                  <a:pt x="760325" y="90436"/>
                  <a:pt x="764634" y="78292"/>
                  <a:pt x="773723" y="70339"/>
                </a:cubicBezTo>
                <a:cubicBezTo>
                  <a:pt x="791900" y="54434"/>
                  <a:pt x="813916" y="43543"/>
                  <a:pt x="834013" y="30145"/>
                </a:cubicBezTo>
                <a:cubicBezTo>
                  <a:pt x="872969" y="4175"/>
                  <a:pt x="852704" y="13867"/>
                  <a:pt x="894303" y="0"/>
                </a:cubicBezTo>
                <a:cubicBezTo>
                  <a:pt x="914566" y="4053"/>
                  <a:pt x="959905" y="6490"/>
                  <a:pt x="974690" y="30145"/>
                </a:cubicBezTo>
                <a:cubicBezTo>
                  <a:pt x="985918" y="48109"/>
                  <a:pt x="994787" y="90435"/>
                  <a:pt x="994787" y="90435"/>
                </a:cubicBezTo>
                <a:cubicBezTo>
                  <a:pt x="1008350" y="171816"/>
                  <a:pt x="1014252" y="177541"/>
                  <a:pt x="994787" y="281354"/>
                </a:cubicBezTo>
                <a:cubicBezTo>
                  <a:pt x="992561" y="293224"/>
                  <a:pt x="982421" y="302221"/>
                  <a:pt x="974690" y="311499"/>
                </a:cubicBezTo>
                <a:cubicBezTo>
                  <a:pt x="934659" y="359536"/>
                  <a:pt x="957513" y="325813"/>
                  <a:pt x="914400" y="361741"/>
                </a:cubicBezTo>
                <a:cubicBezTo>
                  <a:pt x="903483" y="370838"/>
                  <a:pt x="895472" y="383162"/>
                  <a:pt x="884255" y="391886"/>
                </a:cubicBezTo>
                <a:cubicBezTo>
                  <a:pt x="865190" y="406715"/>
                  <a:pt x="844062" y="418681"/>
                  <a:pt x="823965" y="432079"/>
                </a:cubicBezTo>
                <a:cubicBezTo>
                  <a:pt x="813917" y="438778"/>
                  <a:pt x="802359" y="443637"/>
                  <a:pt x="793820" y="452176"/>
                </a:cubicBezTo>
                <a:cubicBezTo>
                  <a:pt x="767811" y="478185"/>
                  <a:pt x="739440" y="510497"/>
                  <a:pt x="703385" y="522515"/>
                </a:cubicBezTo>
                <a:lnTo>
                  <a:pt x="673240" y="532563"/>
                </a:lnTo>
                <a:lnTo>
                  <a:pt x="612950" y="572756"/>
                </a:lnTo>
                <a:lnTo>
                  <a:pt x="582804" y="592853"/>
                </a:lnTo>
                <a:cubicBezTo>
                  <a:pt x="576105" y="602901"/>
                  <a:pt x="571796" y="615046"/>
                  <a:pt x="562708" y="622998"/>
                </a:cubicBezTo>
                <a:cubicBezTo>
                  <a:pt x="478225" y="696921"/>
                  <a:pt x="532076" y="643337"/>
                  <a:pt x="472273" y="673240"/>
                </a:cubicBezTo>
                <a:cubicBezTo>
                  <a:pt x="461471" y="678641"/>
                  <a:pt x="453164" y="688432"/>
                  <a:pt x="442128" y="693337"/>
                </a:cubicBezTo>
                <a:cubicBezTo>
                  <a:pt x="422770" y="701940"/>
                  <a:pt x="401934" y="706734"/>
                  <a:pt x="381837" y="713433"/>
                </a:cubicBezTo>
                <a:cubicBezTo>
                  <a:pt x="371789" y="716782"/>
                  <a:pt x="360505" y="717607"/>
                  <a:pt x="351692" y="723482"/>
                </a:cubicBezTo>
                <a:cubicBezTo>
                  <a:pt x="273778" y="775425"/>
                  <a:pt x="314314" y="756038"/>
                  <a:pt x="231112" y="783772"/>
                </a:cubicBezTo>
                <a:lnTo>
                  <a:pt x="200967" y="793820"/>
                </a:lnTo>
                <a:cubicBezTo>
                  <a:pt x="190919" y="800519"/>
                  <a:pt x="181858" y="809012"/>
                  <a:pt x="170822" y="813917"/>
                </a:cubicBezTo>
                <a:cubicBezTo>
                  <a:pt x="151464" y="822520"/>
                  <a:pt x="110532" y="834013"/>
                  <a:pt x="110532" y="834013"/>
                </a:cubicBezTo>
                <a:cubicBezTo>
                  <a:pt x="90364" y="828971"/>
                  <a:pt x="54072" y="824686"/>
                  <a:pt x="40193" y="803868"/>
                </a:cubicBezTo>
                <a:cubicBezTo>
                  <a:pt x="32533" y="792377"/>
                  <a:pt x="34113" y="776903"/>
                  <a:pt x="30145" y="763675"/>
                </a:cubicBezTo>
                <a:cubicBezTo>
                  <a:pt x="24058" y="743385"/>
                  <a:pt x="16747" y="723482"/>
                  <a:pt x="10048" y="703385"/>
                </a:cubicBezTo>
                <a:lnTo>
                  <a:pt x="0" y="673240"/>
                </a:lnTo>
                <a:cubicBezTo>
                  <a:pt x="13044" y="634107"/>
                  <a:pt x="41868" y="614624"/>
                  <a:pt x="50242" y="602901"/>
                </a:cubicBezTo>
                <a:close/>
              </a:path>
            </a:pathLst>
          </a:custGeom>
          <a:solidFill>
            <a:schemeClr val="accent5">
              <a:lumMod val="60000"/>
              <a:lumOff val="40000"/>
              <a:alpha val="60000"/>
            </a:schemeClr>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fr-FR" sz="1350" dirty="0">
              <a:solidFill>
                <a:prstClr val="white"/>
              </a:solidFill>
              <a:latin typeface="Aptos" panose="02110004020202020204"/>
            </a:endParaRPr>
          </a:p>
        </p:txBody>
      </p:sp>
      <p:sp>
        <p:nvSpPr>
          <p:cNvPr id="19" name="Forme libre 18">
            <a:extLst>
              <a:ext uri="{FF2B5EF4-FFF2-40B4-BE49-F238E27FC236}">
                <a16:creationId xmlns:a16="http://schemas.microsoft.com/office/drawing/2014/main" id="{0BE997DD-EA35-2085-7868-9D39A969305D}"/>
              </a:ext>
            </a:extLst>
          </p:cNvPr>
          <p:cNvSpPr/>
          <p:nvPr/>
        </p:nvSpPr>
        <p:spPr>
          <a:xfrm>
            <a:off x="2470797" y="3666298"/>
            <a:ext cx="866670" cy="1062614"/>
          </a:xfrm>
          <a:custGeom>
            <a:avLst/>
            <a:gdLst>
              <a:gd name="connsiteX0" fmla="*/ 10048 w 1155560"/>
              <a:gd name="connsiteY0" fmla="*/ 994787 h 1416818"/>
              <a:gd name="connsiteX1" fmla="*/ 10048 w 1155560"/>
              <a:gd name="connsiteY1" fmla="*/ 994787 h 1416818"/>
              <a:gd name="connsiteX2" fmla="*/ 0 w 1155560"/>
              <a:gd name="connsiteY2" fmla="*/ 904352 h 1416818"/>
              <a:gd name="connsiteX3" fmla="*/ 10048 w 1155560"/>
              <a:gd name="connsiteY3" fmla="*/ 874207 h 1416818"/>
              <a:gd name="connsiteX4" fmla="*/ 30145 w 1155560"/>
              <a:gd name="connsiteY4" fmla="*/ 773723 h 1416818"/>
              <a:gd name="connsiteX5" fmla="*/ 40193 w 1155560"/>
              <a:gd name="connsiteY5" fmla="*/ 743578 h 1416818"/>
              <a:gd name="connsiteX6" fmla="*/ 60290 w 1155560"/>
              <a:gd name="connsiteY6" fmla="*/ 713433 h 1416818"/>
              <a:gd name="connsiteX7" fmla="*/ 90435 w 1155560"/>
              <a:gd name="connsiteY7" fmla="*/ 653143 h 1416818"/>
              <a:gd name="connsiteX8" fmla="*/ 100483 w 1155560"/>
              <a:gd name="connsiteY8" fmla="*/ 622998 h 1416818"/>
              <a:gd name="connsiteX9" fmla="*/ 140677 w 1155560"/>
              <a:gd name="connsiteY9" fmla="*/ 562708 h 1416818"/>
              <a:gd name="connsiteX10" fmla="*/ 190919 w 1155560"/>
              <a:gd name="connsiteY10" fmla="*/ 472273 h 1416818"/>
              <a:gd name="connsiteX11" fmla="*/ 221064 w 1155560"/>
              <a:gd name="connsiteY11" fmla="*/ 452176 h 1416818"/>
              <a:gd name="connsiteX12" fmla="*/ 241160 w 1155560"/>
              <a:gd name="connsiteY12" fmla="*/ 422031 h 1416818"/>
              <a:gd name="connsiteX13" fmla="*/ 271305 w 1155560"/>
              <a:gd name="connsiteY13" fmla="*/ 411982 h 1416818"/>
              <a:gd name="connsiteX14" fmla="*/ 301450 w 1155560"/>
              <a:gd name="connsiteY14" fmla="*/ 391886 h 1416818"/>
              <a:gd name="connsiteX15" fmla="*/ 361741 w 1155560"/>
              <a:gd name="connsiteY15" fmla="*/ 331596 h 1416818"/>
              <a:gd name="connsiteX16" fmla="*/ 391886 w 1155560"/>
              <a:gd name="connsiteY16" fmla="*/ 311499 h 1416818"/>
              <a:gd name="connsiteX17" fmla="*/ 422031 w 1155560"/>
              <a:gd name="connsiteY17" fmla="*/ 281354 h 1416818"/>
              <a:gd name="connsiteX18" fmla="*/ 482321 w 1155560"/>
              <a:gd name="connsiteY18" fmla="*/ 241160 h 1416818"/>
              <a:gd name="connsiteX19" fmla="*/ 512466 w 1155560"/>
              <a:gd name="connsiteY19" fmla="*/ 221064 h 1416818"/>
              <a:gd name="connsiteX20" fmla="*/ 572756 w 1155560"/>
              <a:gd name="connsiteY20" fmla="*/ 200967 h 1416818"/>
              <a:gd name="connsiteX21" fmla="*/ 663191 w 1155560"/>
              <a:gd name="connsiteY21" fmla="*/ 160774 h 1416818"/>
              <a:gd name="connsiteX22" fmla="*/ 693336 w 1155560"/>
              <a:gd name="connsiteY22" fmla="*/ 150725 h 1416818"/>
              <a:gd name="connsiteX23" fmla="*/ 753626 w 1155560"/>
              <a:gd name="connsiteY23" fmla="*/ 110532 h 1416818"/>
              <a:gd name="connsiteX24" fmla="*/ 844061 w 1155560"/>
              <a:gd name="connsiteY24" fmla="*/ 80387 h 1416818"/>
              <a:gd name="connsiteX25" fmla="*/ 874206 w 1155560"/>
              <a:gd name="connsiteY25" fmla="*/ 70338 h 1416818"/>
              <a:gd name="connsiteX26" fmla="*/ 934497 w 1155560"/>
              <a:gd name="connsiteY26" fmla="*/ 40193 h 1416818"/>
              <a:gd name="connsiteX27" fmla="*/ 964642 w 1155560"/>
              <a:gd name="connsiteY27" fmla="*/ 20097 h 1416818"/>
              <a:gd name="connsiteX28" fmla="*/ 1024932 w 1155560"/>
              <a:gd name="connsiteY28" fmla="*/ 0 h 1416818"/>
              <a:gd name="connsiteX29" fmla="*/ 1115367 w 1155560"/>
              <a:gd name="connsiteY29" fmla="*/ 10048 h 1416818"/>
              <a:gd name="connsiteX30" fmla="*/ 1135464 w 1155560"/>
              <a:gd name="connsiteY30" fmla="*/ 40193 h 1416818"/>
              <a:gd name="connsiteX31" fmla="*/ 1155560 w 1155560"/>
              <a:gd name="connsiteY31" fmla="*/ 100483 h 1416818"/>
              <a:gd name="connsiteX32" fmla="*/ 1145512 w 1155560"/>
              <a:gd name="connsiteY32" fmla="*/ 241160 h 1416818"/>
              <a:gd name="connsiteX33" fmla="*/ 1115367 w 1155560"/>
              <a:gd name="connsiteY33" fmla="*/ 271305 h 1416818"/>
              <a:gd name="connsiteX34" fmla="*/ 1065125 w 1155560"/>
              <a:gd name="connsiteY34" fmla="*/ 331596 h 1416818"/>
              <a:gd name="connsiteX35" fmla="*/ 1004835 w 1155560"/>
              <a:gd name="connsiteY35" fmla="*/ 371789 h 1416818"/>
              <a:gd name="connsiteX36" fmla="*/ 964642 w 1155560"/>
              <a:gd name="connsiteY36" fmla="*/ 391886 h 1416818"/>
              <a:gd name="connsiteX37" fmla="*/ 934497 w 1155560"/>
              <a:gd name="connsiteY37" fmla="*/ 422031 h 1416818"/>
              <a:gd name="connsiteX38" fmla="*/ 904352 w 1155560"/>
              <a:gd name="connsiteY38" fmla="*/ 442127 h 1416818"/>
              <a:gd name="connsiteX39" fmla="*/ 864158 w 1155560"/>
              <a:gd name="connsiteY39" fmla="*/ 472273 h 1416818"/>
              <a:gd name="connsiteX40" fmla="*/ 834013 w 1155560"/>
              <a:gd name="connsiteY40" fmla="*/ 502418 h 1416818"/>
              <a:gd name="connsiteX41" fmla="*/ 773723 w 1155560"/>
              <a:gd name="connsiteY41" fmla="*/ 542611 h 1416818"/>
              <a:gd name="connsiteX42" fmla="*/ 743578 w 1155560"/>
              <a:gd name="connsiteY42" fmla="*/ 562708 h 1416818"/>
              <a:gd name="connsiteX43" fmla="*/ 713433 w 1155560"/>
              <a:gd name="connsiteY43" fmla="*/ 582804 h 1416818"/>
              <a:gd name="connsiteX44" fmla="*/ 683288 w 1155560"/>
              <a:gd name="connsiteY44" fmla="*/ 602901 h 1416818"/>
              <a:gd name="connsiteX45" fmla="*/ 633046 w 1155560"/>
              <a:gd name="connsiteY45" fmla="*/ 653143 h 1416818"/>
              <a:gd name="connsiteX46" fmla="*/ 572756 w 1155560"/>
              <a:gd name="connsiteY46" fmla="*/ 703385 h 1416818"/>
              <a:gd name="connsiteX47" fmla="*/ 552659 w 1155560"/>
              <a:gd name="connsiteY47" fmla="*/ 733530 h 1416818"/>
              <a:gd name="connsiteX48" fmla="*/ 522514 w 1155560"/>
              <a:gd name="connsiteY48" fmla="*/ 753626 h 1416818"/>
              <a:gd name="connsiteX49" fmla="*/ 512466 w 1155560"/>
              <a:gd name="connsiteY49" fmla="*/ 783771 h 1416818"/>
              <a:gd name="connsiteX50" fmla="*/ 492369 w 1155560"/>
              <a:gd name="connsiteY50" fmla="*/ 813916 h 1416818"/>
              <a:gd name="connsiteX51" fmla="*/ 422031 w 1155560"/>
              <a:gd name="connsiteY51" fmla="*/ 904352 h 1416818"/>
              <a:gd name="connsiteX52" fmla="*/ 391886 w 1155560"/>
              <a:gd name="connsiteY52" fmla="*/ 1004835 h 1416818"/>
              <a:gd name="connsiteX53" fmla="*/ 361741 w 1155560"/>
              <a:gd name="connsiteY53" fmla="*/ 1245996 h 1416818"/>
              <a:gd name="connsiteX54" fmla="*/ 351692 w 1155560"/>
              <a:gd name="connsiteY54" fmla="*/ 1276141 h 1416818"/>
              <a:gd name="connsiteX55" fmla="*/ 341644 w 1155560"/>
              <a:gd name="connsiteY55" fmla="*/ 1316334 h 1416818"/>
              <a:gd name="connsiteX56" fmla="*/ 321547 w 1155560"/>
              <a:gd name="connsiteY56" fmla="*/ 1376624 h 1416818"/>
              <a:gd name="connsiteX57" fmla="*/ 291402 w 1155560"/>
              <a:gd name="connsiteY57" fmla="*/ 1396721 h 1416818"/>
              <a:gd name="connsiteX58" fmla="*/ 241160 w 1155560"/>
              <a:gd name="connsiteY58" fmla="*/ 1406769 h 1416818"/>
              <a:gd name="connsiteX59" fmla="*/ 211015 w 1155560"/>
              <a:gd name="connsiteY59" fmla="*/ 1416818 h 1416818"/>
              <a:gd name="connsiteX60" fmla="*/ 100483 w 1155560"/>
              <a:gd name="connsiteY60" fmla="*/ 1396721 h 1416818"/>
              <a:gd name="connsiteX61" fmla="*/ 70338 w 1155560"/>
              <a:gd name="connsiteY61" fmla="*/ 1366576 h 1416818"/>
              <a:gd name="connsiteX62" fmla="*/ 50242 w 1155560"/>
              <a:gd name="connsiteY62" fmla="*/ 1336431 h 1416818"/>
              <a:gd name="connsiteX63" fmla="*/ 30145 w 1155560"/>
              <a:gd name="connsiteY63" fmla="*/ 1235947 h 1416818"/>
              <a:gd name="connsiteX64" fmla="*/ 20097 w 1155560"/>
              <a:gd name="connsiteY64" fmla="*/ 1085222 h 1416818"/>
              <a:gd name="connsiteX65" fmla="*/ 10048 w 1155560"/>
              <a:gd name="connsiteY65" fmla="*/ 994787 h 141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55560" h="1416818">
                <a:moveTo>
                  <a:pt x="10048" y="994787"/>
                </a:moveTo>
                <a:lnTo>
                  <a:pt x="10048" y="994787"/>
                </a:lnTo>
                <a:cubicBezTo>
                  <a:pt x="6699" y="964642"/>
                  <a:pt x="0" y="934682"/>
                  <a:pt x="0" y="904352"/>
                </a:cubicBezTo>
                <a:cubicBezTo>
                  <a:pt x="0" y="893760"/>
                  <a:pt x="7666" y="884528"/>
                  <a:pt x="10048" y="874207"/>
                </a:cubicBezTo>
                <a:cubicBezTo>
                  <a:pt x="17729" y="840924"/>
                  <a:pt x="19344" y="806128"/>
                  <a:pt x="30145" y="773723"/>
                </a:cubicBezTo>
                <a:cubicBezTo>
                  <a:pt x="33494" y="763675"/>
                  <a:pt x="35456" y="753052"/>
                  <a:pt x="40193" y="743578"/>
                </a:cubicBezTo>
                <a:cubicBezTo>
                  <a:pt x="45594" y="732776"/>
                  <a:pt x="53591" y="723481"/>
                  <a:pt x="60290" y="713433"/>
                </a:cubicBezTo>
                <a:cubicBezTo>
                  <a:pt x="85546" y="637663"/>
                  <a:pt x="51477" y="731059"/>
                  <a:pt x="90435" y="653143"/>
                </a:cubicBezTo>
                <a:cubicBezTo>
                  <a:pt x="95172" y="643669"/>
                  <a:pt x="95339" y="632257"/>
                  <a:pt x="100483" y="622998"/>
                </a:cubicBezTo>
                <a:cubicBezTo>
                  <a:pt x="112213" y="601884"/>
                  <a:pt x="140677" y="562708"/>
                  <a:pt x="140677" y="562708"/>
                </a:cubicBezTo>
                <a:cubicBezTo>
                  <a:pt x="151148" y="531294"/>
                  <a:pt x="161302" y="492018"/>
                  <a:pt x="190919" y="472273"/>
                </a:cubicBezTo>
                <a:lnTo>
                  <a:pt x="221064" y="452176"/>
                </a:lnTo>
                <a:cubicBezTo>
                  <a:pt x="227763" y="442128"/>
                  <a:pt x="231730" y="429575"/>
                  <a:pt x="241160" y="422031"/>
                </a:cubicBezTo>
                <a:cubicBezTo>
                  <a:pt x="249431" y="415414"/>
                  <a:pt x="261831" y="416719"/>
                  <a:pt x="271305" y="411982"/>
                </a:cubicBezTo>
                <a:cubicBezTo>
                  <a:pt x="282107" y="406581"/>
                  <a:pt x="292424" y="399909"/>
                  <a:pt x="301450" y="391886"/>
                </a:cubicBezTo>
                <a:cubicBezTo>
                  <a:pt x="322692" y="373004"/>
                  <a:pt x="338093" y="347361"/>
                  <a:pt x="361741" y="331596"/>
                </a:cubicBezTo>
                <a:cubicBezTo>
                  <a:pt x="371789" y="324897"/>
                  <a:pt x="382608" y="319230"/>
                  <a:pt x="391886" y="311499"/>
                </a:cubicBezTo>
                <a:cubicBezTo>
                  <a:pt x="402803" y="302402"/>
                  <a:pt x="410814" y="290078"/>
                  <a:pt x="422031" y="281354"/>
                </a:cubicBezTo>
                <a:cubicBezTo>
                  <a:pt x="441096" y="266525"/>
                  <a:pt x="462224" y="254558"/>
                  <a:pt x="482321" y="241160"/>
                </a:cubicBezTo>
                <a:cubicBezTo>
                  <a:pt x="492369" y="234461"/>
                  <a:pt x="501009" y="224883"/>
                  <a:pt x="512466" y="221064"/>
                </a:cubicBezTo>
                <a:lnTo>
                  <a:pt x="572756" y="200967"/>
                </a:lnTo>
                <a:cubicBezTo>
                  <a:pt x="620528" y="169118"/>
                  <a:pt x="591442" y="184690"/>
                  <a:pt x="663191" y="160774"/>
                </a:cubicBezTo>
                <a:cubicBezTo>
                  <a:pt x="673239" y="157425"/>
                  <a:pt x="684523" y="156600"/>
                  <a:pt x="693336" y="150725"/>
                </a:cubicBezTo>
                <a:cubicBezTo>
                  <a:pt x="713433" y="137327"/>
                  <a:pt x="730712" y="118170"/>
                  <a:pt x="753626" y="110532"/>
                </a:cubicBezTo>
                <a:lnTo>
                  <a:pt x="844061" y="80387"/>
                </a:lnTo>
                <a:cubicBezTo>
                  <a:pt x="854109" y="77037"/>
                  <a:pt x="865393" y="76213"/>
                  <a:pt x="874206" y="70338"/>
                </a:cubicBezTo>
                <a:cubicBezTo>
                  <a:pt x="960605" y="12742"/>
                  <a:pt x="851288" y="81798"/>
                  <a:pt x="934497" y="40193"/>
                </a:cubicBezTo>
                <a:cubicBezTo>
                  <a:pt x="945299" y="34792"/>
                  <a:pt x="953606" y="25002"/>
                  <a:pt x="964642" y="20097"/>
                </a:cubicBezTo>
                <a:cubicBezTo>
                  <a:pt x="984000" y="11494"/>
                  <a:pt x="1024932" y="0"/>
                  <a:pt x="1024932" y="0"/>
                </a:cubicBezTo>
                <a:cubicBezTo>
                  <a:pt x="1055077" y="3349"/>
                  <a:pt x="1086863" y="-317"/>
                  <a:pt x="1115367" y="10048"/>
                </a:cubicBezTo>
                <a:cubicBezTo>
                  <a:pt x="1126717" y="14175"/>
                  <a:pt x="1130559" y="29157"/>
                  <a:pt x="1135464" y="40193"/>
                </a:cubicBezTo>
                <a:cubicBezTo>
                  <a:pt x="1144067" y="59551"/>
                  <a:pt x="1155560" y="100483"/>
                  <a:pt x="1155560" y="100483"/>
                </a:cubicBezTo>
                <a:cubicBezTo>
                  <a:pt x="1152211" y="147375"/>
                  <a:pt x="1156279" y="195398"/>
                  <a:pt x="1145512" y="241160"/>
                </a:cubicBezTo>
                <a:cubicBezTo>
                  <a:pt x="1142257" y="254993"/>
                  <a:pt x="1124464" y="260388"/>
                  <a:pt x="1115367" y="271305"/>
                </a:cubicBezTo>
                <a:cubicBezTo>
                  <a:pt x="1084810" y="307973"/>
                  <a:pt x="1106842" y="299149"/>
                  <a:pt x="1065125" y="331596"/>
                </a:cubicBezTo>
                <a:cubicBezTo>
                  <a:pt x="1046060" y="346425"/>
                  <a:pt x="1026438" y="360987"/>
                  <a:pt x="1004835" y="371789"/>
                </a:cubicBezTo>
                <a:cubicBezTo>
                  <a:pt x="991437" y="378488"/>
                  <a:pt x="976831" y="383179"/>
                  <a:pt x="964642" y="391886"/>
                </a:cubicBezTo>
                <a:cubicBezTo>
                  <a:pt x="953078" y="400146"/>
                  <a:pt x="945414" y="412934"/>
                  <a:pt x="934497" y="422031"/>
                </a:cubicBezTo>
                <a:cubicBezTo>
                  <a:pt x="925220" y="429762"/>
                  <a:pt x="914179" y="435108"/>
                  <a:pt x="904352" y="442127"/>
                </a:cubicBezTo>
                <a:cubicBezTo>
                  <a:pt x="890724" y="451861"/>
                  <a:pt x="876874" y="461374"/>
                  <a:pt x="864158" y="472273"/>
                </a:cubicBezTo>
                <a:cubicBezTo>
                  <a:pt x="853369" y="481521"/>
                  <a:pt x="845230" y="493694"/>
                  <a:pt x="834013" y="502418"/>
                </a:cubicBezTo>
                <a:cubicBezTo>
                  <a:pt x="814948" y="517247"/>
                  <a:pt x="793820" y="529213"/>
                  <a:pt x="773723" y="542611"/>
                </a:cubicBezTo>
                <a:lnTo>
                  <a:pt x="743578" y="562708"/>
                </a:lnTo>
                <a:lnTo>
                  <a:pt x="713433" y="582804"/>
                </a:lnTo>
                <a:lnTo>
                  <a:pt x="683288" y="602901"/>
                </a:lnTo>
                <a:cubicBezTo>
                  <a:pt x="646444" y="658167"/>
                  <a:pt x="683288" y="611275"/>
                  <a:pt x="633046" y="653143"/>
                </a:cubicBezTo>
                <a:cubicBezTo>
                  <a:pt x="555677" y="717618"/>
                  <a:pt x="647600" y="653488"/>
                  <a:pt x="572756" y="703385"/>
                </a:cubicBezTo>
                <a:cubicBezTo>
                  <a:pt x="566057" y="713433"/>
                  <a:pt x="561199" y="724991"/>
                  <a:pt x="552659" y="733530"/>
                </a:cubicBezTo>
                <a:cubicBezTo>
                  <a:pt x="544120" y="742069"/>
                  <a:pt x="530058" y="744196"/>
                  <a:pt x="522514" y="753626"/>
                </a:cubicBezTo>
                <a:cubicBezTo>
                  <a:pt x="515897" y="761897"/>
                  <a:pt x="517203" y="774297"/>
                  <a:pt x="512466" y="783771"/>
                </a:cubicBezTo>
                <a:cubicBezTo>
                  <a:pt x="507065" y="794573"/>
                  <a:pt x="500100" y="804638"/>
                  <a:pt x="492369" y="813916"/>
                </a:cubicBezTo>
                <a:cubicBezTo>
                  <a:pt x="463470" y="848595"/>
                  <a:pt x="438961" y="853562"/>
                  <a:pt x="422031" y="904352"/>
                </a:cubicBezTo>
                <a:cubicBezTo>
                  <a:pt x="397567" y="977743"/>
                  <a:pt x="407072" y="944091"/>
                  <a:pt x="391886" y="1004835"/>
                </a:cubicBezTo>
                <a:cubicBezTo>
                  <a:pt x="389413" y="1027093"/>
                  <a:pt x="375086" y="1185943"/>
                  <a:pt x="361741" y="1245996"/>
                </a:cubicBezTo>
                <a:cubicBezTo>
                  <a:pt x="359443" y="1256336"/>
                  <a:pt x="354602" y="1265957"/>
                  <a:pt x="351692" y="1276141"/>
                </a:cubicBezTo>
                <a:cubicBezTo>
                  <a:pt x="347898" y="1289420"/>
                  <a:pt x="345612" y="1303106"/>
                  <a:pt x="341644" y="1316334"/>
                </a:cubicBezTo>
                <a:cubicBezTo>
                  <a:pt x="335557" y="1336624"/>
                  <a:pt x="339173" y="1364873"/>
                  <a:pt x="321547" y="1376624"/>
                </a:cubicBezTo>
                <a:cubicBezTo>
                  <a:pt x="311499" y="1383323"/>
                  <a:pt x="302710" y="1392481"/>
                  <a:pt x="291402" y="1396721"/>
                </a:cubicBezTo>
                <a:cubicBezTo>
                  <a:pt x="275410" y="1402718"/>
                  <a:pt x="257729" y="1402627"/>
                  <a:pt x="241160" y="1406769"/>
                </a:cubicBezTo>
                <a:cubicBezTo>
                  <a:pt x="230884" y="1409338"/>
                  <a:pt x="221063" y="1413468"/>
                  <a:pt x="211015" y="1416818"/>
                </a:cubicBezTo>
                <a:cubicBezTo>
                  <a:pt x="207611" y="1416393"/>
                  <a:pt x="121929" y="1411018"/>
                  <a:pt x="100483" y="1396721"/>
                </a:cubicBezTo>
                <a:cubicBezTo>
                  <a:pt x="88659" y="1388838"/>
                  <a:pt x="79435" y="1377493"/>
                  <a:pt x="70338" y="1366576"/>
                </a:cubicBezTo>
                <a:cubicBezTo>
                  <a:pt x="62607" y="1357299"/>
                  <a:pt x="56941" y="1346479"/>
                  <a:pt x="50242" y="1336431"/>
                </a:cubicBezTo>
                <a:cubicBezTo>
                  <a:pt x="41032" y="1299592"/>
                  <a:pt x="33936" y="1275751"/>
                  <a:pt x="30145" y="1235947"/>
                </a:cubicBezTo>
                <a:cubicBezTo>
                  <a:pt x="25371" y="1185821"/>
                  <a:pt x="25368" y="1135299"/>
                  <a:pt x="20097" y="1085222"/>
                </a:cubicBezTo>
                <a:cubicBezTo>
                  <a:pt x="7611" y="966604"/>
                  <a:pt x="11723" y="1009859"/>
                  <a:pt x="10048" y="994787"/>
                </a:cubicBezTo>
                <a:close/>
              </a:path>
            </a:pathLst>
          </a:custGeom>
          <a:solidFill>
            <a:schemeClr val="accent4">
              <a:lumMod val="60000"/>
              <a:lumOff val="40000"/>
              <a:alpha val="67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prstClr val="white"/>
              </a:solidFill>
              <a:latin typeface="Aptos" panose="02110004020202020204"/>
            </a:endParaRPr>
          </a:p>
        </p:txBody>
      </p:sp>
      <p:cxnSp>
        <p:nvCxnSpPr>
          <p:cNvPr id="27" name="Connecteur droit avec flèche 26">
            <a:extLst>
              <a:ext uri="{FF2B5EF4-FFF2-40B4-BE49-F238E27FC236}">
                <a16:creationId xmlns:a16="http://schemas.microsoft.com/office/drawing/2014/main" id="{62402331-C323-41D1-8106-C84E034F3E5A}"/>
              </a:ext>
            </a:extLst>
          </p:cNvPr>
          <p:cNvCxnSpPr>
            <a:cxnSpLocks/>
            <a:endCxn id="30" idx="9"/>
          </p:cNvCxnSpPr>
          <p:nvPr/>
        </p:nvCxnSpPr>
        <p:spPr>
          <a:xfrm flipH="1">
            <a:off x="3833395" y="2514747"/>
            <a:ext cx="1216520" cy="105425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0" name="Forme libre 29">
            <a:extLst>
              <a:ext uri="{FF2B5EF4-FFF2-40B4-BE49-F238E27FC236}">
                <a16:creationId xmlns:a16="http://schemas.microsoft.com/office/drawing/2014/main" id="{3A322173-E77B-0547-6756-1BF345C16357}"/>
              </a:ext>
            </a:extLst>
          </p:cNvPr>
          <p:cNvSpPr/>
          <p:nvPr/>
        </p:nvSpPr>
        <p:spPr>
          <a:xfrm rot="21445763">
            <a:off x="3446599" y="2974391"/>
            <a:ext cx="409170" cy="1424354"/>
          </a:xfrm>
          <a:custGeom>
            <a:avLst/>
            <a:gdLst>
              <a:gd name="connsiteX0" fmla="*/ 50242 w 545560"/>
              <a:gd name="connsiteY0" fmla="*/ 311499 h 1899138"/>
              <a:gd name="connsiteX1" fmla="*/ 50242 w 545560"/>
              <a:gd name="connsiteY1" fmla="*/ 311499 h 1899138"/>
              <a:gd name="connsiteX2" fmla="*/ 180870 w 545560"/>
              <a:gd name="connsiteY2" fmla="*/ 170822 h 1899138"/>
              <a:gd name="connsiteX3" fmla="*/ 251209 w 545560"/>
              <a:gd name="connsiteY3" fmla="*/ 100484 h 1899138"/>
              <a:gd name="connsiteX4" fmla="*/ 281354 w 545560"/>
              <a:gd name="connsiteY4" fmla="*/ 80387 h 1899138"/>
              <a:gd name="connsiteX5" fmla="*/ 371789 w 545560"/>
              <a:gd name="connsiteY5" fmla="*/ 0 h 1899138"/>
              <a:gd name="connsiteX6" fmla="*/ 502417 w 545560"/>
              <a:gd name="connsiteY6" fmla="*/ 40193 h 1899138"/>
              <a:gd name="connsiteX7" fmla="*/ 512466 w 545560"/>
              <a:gd name="connsiteY7" fmla="*/ 70338 h 1899138"/>
              <a:gd name="connsiteX8" fmla="*/ 502417 w 545560"/>
              <a:gd name="connsiteY8" fmla="*/ 221064 h 1899138"/>
              <a:gd name="connsiteX9" fmla="*/ 522514 w 545560"/>
              <a:gd name="connsiteY9" fmla="*/ 803868 h 1899138"/>
              <a:gd name="connsiteX10" fmla="*/ 532563 w 545560"/>
              <a:gd name="connsiteY10" fmla="*/ 1276141 h 1899138"/>
              <a:gd name="connsiteX11" fmla="*/ 532563 w 545560"/>
              <a:gd name="connsiteY11" fmla="*/ 1698171 h 1899138"/>
              <a:gd name="connsiteX12" fmla="*/ 512466 w 545560"/>
              <a:gd name="connsiteY12" fmla="*/ 1838848 h 1899138"/>
              <a:gd name="connsiteX13" fmla="*/ 502417 w 545560"/>
              <a:gd name="connsiteY13" fmla="*/ 1879042 h 1899138"/>
              <a:gd name="connsiteX14" fmla="*/ 472272 w 545560"/>
              <a:gd name="connsiteY14" fmla="*/ 1889090 h 1899138"/>
              <a:gd name="connsiteX15" fmla="*/ 432079 w 545560"/>
              <a:gd name="connsiteY15" fmla="*/ 1899138 h 1899138"/>
              <a:gd name="connsiteX16" fmla="*/ 381837 w 545560"/>
              <a:gd name="connsiteY16" fmla="*/ 1889090 h 1899138"/>
              <a:gd name="connsiteX17" fmla="*/ 341644 w 545560"/>
              <a:gd name="connsiteY17" fmla="*/ 1868993 h 1899138"/>
              <a:gd name="connsiteX18" fmla="*/ 301450 w 545560"/>
              <a:gd name="connsiteY18" fmla="*/ 1858945 h 1899138"/>
              <a:gd name="connsiteX19" fmla="*/ 271305 w 545560"/>
              <a:gd name="connsiteY19" fmla="*/ 1818752 h 1899138"/>
              <a:gd name="connsiteX20" fmla="*/ 251209 w 545560"/>
              <a:gd name="connsiteY20" fmla="*/ 1738365 h 1899138"/>
              <a:gd name="connsiteX21" fmla="*/ 221064 w 545560"/>
              <a:gd name="connsiteY21" fmla="*/ 1095270 h 1899138"/>
              <a:gd name="connsiteX22" fmla="*/ 180870 w 545560"/>
              <a:gd name="connsiteY22" fmla="*/ 914400 h 1899138"/>
              <a:gd name="connsiteX23" fmla="*/ 140677 w 545560"/>
              <a:gd name="connsiteY23" fmla="*/ 854110 h 1899138"/>
              <a:gd name="connsiteX24" fmla="*/ 110532 w 545560"/>
              <a:gd name="connsiteY24" fmla="*/ 823965 h 1899138"/>
              <a:gd name="connsiteX25" fmla="*/ 90435 w 545560"/>
              <a:gd name="connsiteY25" fmla="*/ 783771 h 1899138"/>
              <a:gd name="connsiteX26" fmla="*/ 60290 w 545560"/>
              <a:gd name="connsiteY26" fmla="*/ 753626 h 1899138"/>
              <a:gd name="connsiteX27" fmla="*/ 40193 w 545560"/>
              <a:gd name="connsiteY27" fmla="*/ 723481 h 1899138"/>
              <a:gd name="connsiteX28" fmla="*/ 10048 w 545560"/>
              <a:gd name="connsiteY28" fmla="*/ 633046 h 1899138"/>
              <a:gd name="connsiteX29" fmla="*/ 0 w 545560"/>
              <a:gd name="connsiteY29" fmla="*/ 602901 h 1899138"/>
              <a:gd name="connsiteX30" fmla="*/ 10048 w 545560"/>
              <a:gd name="connsiteY30" fmla="*/ 341644 h 1899138"/>
              <a:gd name="connsiteX31" fmla="*/ 20097 w 545560"/>
              <a:gd name="connsiteY31" fmla="*/ 311499 h 1899138"/>
              <a:gd name="connsiteX32" fmla="*/ 50242 w 545560"/>
              <a:gd name="connsiteY32" fmla="*/ 301451 h 1899138"/>
              <a:gd name="connsiteX33" fmla="*/ 50242 w 545560"/>
              <a:gd name="connsiteY33" fmla="*/ 311499 h 1899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45560" h="1899138">
                <a:moveTo>
                  <a:pt x="50242" y="311499"/>
                </a:moveTo>
                <a:lnTo>
                  <a:pt x="50242" y="311499"/>
                </a:lnTo>
                <a:cubicBezTo>
                  <a:pt x="132111" y="215985"/>
                  <a:pt x="88696" y="262996"/>
                  <a:pt x="180870" y="170822"/>
                </a:cubicBezTo>
                <a:lnTo>
                  <a:pt x="251209" y="100484"/>
                </a:lnTo>
                <a:cubicBezTo>
                  <a:pt x="261257" y="93785"/>
                  <a:pt x="272328" y="88410"/>
                  <a:pt x="281354" y="80387"/>
                </a:cubicBezTo>
                <a:cubicBezTo>
                  <a:pt x="384598" y="-11386"/>
                  <a:pt x="303373" y="45611"/>
                  <a:pt x="371789" y="0"/>
                </a:cubicBezTo>
                <a:cubicBezTo>
                  <a:pt x="461762" y="8179"/>
                  <a:pt x="472437" y="-19768"/>
                  <a:pt x="502417" y="40193"/>
                </a:cubicBezTo>
                <a:cubicBezTo>
                  <a:pt x="507154" y="49667"/>
                  <a:pt x="509116" y="60290"/>
                  <a:pt x="512466" y="70338"/>
                </a:cubicBezTo>
                <a:cubicBezTo>
                  <a:pt x="509116" y="120580"/>
                  <a:pt x="502417" y="170710"/>
                  <a:pt x="502417" y="221064"/>
                </a:cubicBezTo>
                <a:cubicBezTo>
                  <a:pt x="502417" y="368043"/>
                  <a:pt x="515427" y="640865"/>
                  <a:pt x="522514" y="803868"/>
                </a:cubicBezTo>
                <a:cubicBezTo>
                  <a:pt x="525864" y="961292"/>
                  <a:pt x="527486" y="1118763"/>
                  <a:pt x="532563" y="1276141"/>
                </a:cubicBezTo>
                <a:cubicBezTo>
                  <a:pt x="542032" y="1569669"/>
                  <a:pt x="556334" y="1282181"/>
                  <a:pt x="532563" y="1698171"/>
                </a:cubicBezTo>
                <a:cubicBezTo>
                  <a:pt x="531082" y="1724094"/>
                  <a:pt x="518583" y="1808265"/>
                  <a:pt x="512466" y="1838848"/>
                </a:cubicBezTo>
                <a:cubicBezTo>
                  <a:pt x="509758" y="1852390"/>
                  <a:pt x="511044" y="1868258"/>
                  <a:pt x="502417" y="1879042"/>
                </a:cubicBezTo>
                <a:cubicBezTo>
                  <a:pt x="495800" y="1887313"/>
                  <a:pt x="482456" y="1886180"/>
                  <a:pt x="472272" y="1889090"/>
                </a:cubicBezTo>
                <a:cubicBezTo>
                  <a:pt x="458993" y="1892884"/>
                  <a:pt x="445477" y="1895789"/>
                  <a:pt x="432079" y="1899138"/>
                </a:cubicBezTo>
                <a:cubicBezTo>
                  <a:pt x="415332" y="1895789"/>
                  <a:pt x="398040" y="1894491"/>
                  <a:pt x="381837" y="1889090"/>
                </a:cubicBezTo>
                <a:cubicBezTo>
                  <a:pt x="367627" y="1884353"/>
                  <a:pt x="355669" y="1874253"/>
                  <a:pt x="341644" y="1868993"/>
                </a:cubicBezTo>
                <a:cubicBezTo>
                  <a:pt x="328713" y="1864144"/>
                  <a:pt x="314848" y="1862294"/>
                  <a:pt x="301450" y="1858945"/>
                </a:cubicBezTo>
                <a:cubicBezTo>
                  <a:pt x="291402" y="1845547"/>
                  <a:pt x="277746" y="1834211"/>
                  <a:pt x="271305" y="1818752"/>
                </a:cubicBezTo>
                <a:cubicBezTo>
                  <a:pt x="260682" y="1793256"/>
                  <a:pt x="251209" y="1738365"/>
                  <a:pt x="251209" y="1738365"/>
                </a:cubicBezTo>
                <a:cubicBezTo>
                  <a:pt x="247326" y="1563623"/>
                  <a:pt x="253722" y="1291212"/>
                  <a:pt x="221064" y="1095270"/>
                </a:cubicBezTo>
                <a:cubicBezTo>
                  <a:pt x="218632" y="1080677"/>
                  <a:pt x="202859" y="947383"/>
                  <a:pt x="180870" y="914400"/>
                </a:cubicBezTo>
                <a:cubicBezTo>
                  <a:pt x="167472" y="894303"/>
                  <a:pt x="157756" y="871189"/>
                  <a:pt x="140677" y="854110"/>
                </a:cubicBezTo>
                <a:cubicBezTo>
                  <a:pt x="130629" y="844062"/>
                  <a:pt x="118792" y="835529"/>
                  <a:pt x="110532" y="823965"/>
                </a:cubicBezTo>
                <a:cubicBezTo>
                  <a:pt x="101825" y="811776"/>
                  <a:pt x="99142" y="795960"/>
                  <a:pt x="90435" y="783771"/>
                </a:cubicBezTo>
                <a:cubicBezTo>
                  <a:pt x="82175" y="772207"/>
                  <a:pt x="69387" y="764543"/>
                  <a:pt x="60290" y="753626"/>
                </a:cubicBezTo>
                <a:cubicBezTo>
                  <a:pt x="52559" y="744348"/>
                  <a:pt x="46892" y="733529"/>
                  <a:pt x="40193" y="723481"/>
                </a:cubicBezTo>
                <a:lnTo>
                  <a:pt x="10048" y="633046"/>
                </a:lnTo>
                <a:lnTo>
                  <a:pt x="0" y="602901"/>
                </a:lnTo>
                <a:cubicBezTo>
                  <a:pt x="3349" y="515815"/>
                  <a:pt x="4052" y="428588"/>
                  <a:pt x="10048" y="341644"/>
                </a:cubicBezTo>
                <a:cubicBezTo>
                  <a:pt x="10777" y="331077"/>
                  <a:pt x="12607" y="318989"/>
                  <a:pt x="20097" y="311499"/>
                </a:cubicBezTo>
                <a:cubicBezTo>
                  <a:pt x="27587" y="304010"/>
                  <a:pt x="40408" y="305385"/>
                  <a:pt x="50242" y="301451"/>
                </a:cubicBezTo>
                <a:cubicBezTo>
                  <a:pt x="57196" y="298669"/>
                  <a:pt x="50242" y="309824"/>
                  <a:pt x="50242" y="311499"/>
                </a:cubicBezTo>
                <a:close/>
              </a:path>
            </a:pathLst>
          </a:custGeom>
          <a:solidFill>
            <a:schemeClr val="accent3">
              <a:lumMod val="40000"/>
              <a:lumOff val="60000"/>
              <a:alpha val="61133"/>
            </a:schemeClr>
          </a:solidFill>
          <a:ln>
            <a:solidFill>
              <a:schemeClr val="accent3">
                <a:alpha val="63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prstClr val="white"/>
              </a:solidFill>
              <a:latin typeface="Aptos" panose="02110004020202020204"/>
            </a:endParaRPr>
          </a:p>
        </p:txBody>
      </p:sp>
      <p:sp>
        <p:nvSpPr>
          <p:cNvPr id="32" name="Forme libre 31">
            <a:extLst>
              <a:ext uri="{FF2B5EF4-FFF2-40B4-BE49-F238E27FC236}">
                <a16:creationId xmlns:a16="http://schemas.microsoft.com/office/drawing/2014/main" id="{CEA89007-8626-A736-1A46-117EB69F2F1F}"/>
              </a:ext>
            </a:extLst>
          </p:cNvPr>
          <p:cNvSpPr/>
          <p:nvPr/>
        </p:nvSpPr>
        <p:spPr>
          <a:xfrm>
            <a:off x="2402102" y="3512461"/>
            <a:ext cx="866103" cy="904352"/>
          </a:xfrm>
          <a:custGeom>
            <a:avLst/>
            <a:gdLst>
              <a:gd name="connsiteX0" fmla="*/ 82478 w 1154804"/>
              <a:gd name="connsiteY0" fmla="*/ 512466 h 1205802"/>
              <a:gd name="connsiteX1" fmla="*/ 82478 w 1154804"/>
              <a:gd name="connsiteY1" fmla="*/ 512466 h 1205802"/>
              <a:gd name="connsiteX2" fmla="*/ 203058 w 1154804"/>
              <a:gd name="connsiteY2" fmla="*/ 452176 h 1205802"/>
              <a:gd name="connsiteX3" fmla="*/ 233203 w 1154804"/>
              <a:gd name="connsiteY3" fmla="*/ 422031 h 1205802"/>
              <a:gd name="connsiteX4" fmla="*/ 263348 w 1154804"/>
              <a:gd name="connsiteY4" fmla="*/ 411982 h 1205802"/>
              <a:gd name="connsiteX5" fmla="*/ 303542 w 1154804"/>
              <a:gd name="connsiteY5" fmla="*/ 391886 h 1205802"/>
              <a:gd name="connsiteX6" fmla="*/ 363832 w 1154804"/>
              <a:gd name="connsiteY6" fmla="*/ 351692 h 1205802"/>
              <a:gd name="connsiteX7" fmla="*/ 393977 w 1154804"/>
              <a:gd name="connsiteY7" fmla="*/ 331596 h 1205802"/>
              <a:gd name="connsiteX8" fmla="*/ 424122 w 1154804"/>
              <a:gd name="connsiteY8" fmla="*/ 321547 h 1205802"/>
              <a:gd name="connsiteX9" fmla="*/ 514557 w 1154804"/>
              <a:gd name="connsiteY9" fmla="*/ 261257 h 1205802"/>
              <a:gd name="connsiteX10" fmla="*/ 544702 w 1154804"/>
              <a:gd name="connsiteY10" fmla="*/ 241160 h 1205802"/>
              <a:gd name="connsiteX11" fmla="*/ 574847 w 1154804"/>
              <a:gd name="connsiteY11" fmla="*/ 231112 h 1205802"/>
              <a:gd name="connsiteX12" fmla="*/ 695427 w 1154804"/>
              <a:gd name="connsiteY12" fmla="*/ 150725 h 1205802"/>
              <a:gd name="connsiteX13" fmla="*/ 725572 w 1154804"/>
              <a:gd name="connsiteY13" fmla="*/ 130629 h 1205802"/>
              <a:gd name="connsiteX14" fmla="*/ 755717 w 1154804"/>
              <a:gd name="connsiteY14" fmla="*/ 120580 h 1205802"/>
              <a:gd name="connsiteX15" fmla="*/ 816008 w 1154804"/>
              <a:gd name="connsiteY15" fmla="*/ 80387 h 1205802"/>
              <a:gd name="connsiteX16" fmla="*/ 846153 w 1154804"/>
              <a:gd name="connsiteY16" fmla="*/ 60290 h 1205802"/>
              <a:gd name="connsiteX17" fmla="*/ 916491 w 1154804"/>
              <a:gd name="connsiteY17" fmla="*/ 30145 h 1205802"/>
              <a:gd name="connsiteX18" fmla="*/ 1016975 w 1154804"/>
              <a:gd name="connsiteY18" fmla="*/ 0 h 1205802"/>
              <a:gd name="connsiteX19" fmla="*/ 1077265 w 1154804"/>
              <a:gd name="connsiteY19" fmla="*/ 30145 h 1205802"/>
              <a:gd name="connsiteX20" fmla="*/ 1137555 w 1154804"/>
              <a:gd name="connsiteY20" fmla="*/ 80387 h 1205802"/>
              <a:gd name="connsiteX21" fmla="*/ 1137555 w 1154804"/>
              <a:gd name="connsiteY21" fmla="*/ 241160 h 1205802"/>
              <a:gd name="connsiteX22" fmla="*/ 1097361 w 1154804"/>
              <a:gd name="connsiteY22" fmla="*/ 301451 h 1205802"/>
              <a:gd name="connsiteX23" fmla="*/ 1037071 w 1154804"/>
              <a:gd name="connsiteY23" fmla="*/ 341644 h 1205802"/>
              <a:gd name="connsiteX24" fmla="*/ 1006926 w 1154804"/>
              <a:gd name="connsiteY24" fmla="*/ 361741 h 1205802"/>
              <a:gd name="connsiteX25" fmla="*/ 946636 w 1154804"/>
              <a:gd name="connsiteY25" fmla="*/ 381837 h 1205802"/>
              <a:gd name="connsiteX26" fmla="*/ 856201 w 1154804"/>
              <a:gd name="connsiteY26" fmla="*/ 422031 h 1205802"/>
              <a:gd name="connsiteX27" fmla="*/ 826056 w 1154804"/>
              <a:gd name="connsiteY27" fmla="*/ 432079 h 1205802"/>
              <a:gd name="connsiteX28" fmla="*/ 765766 w 1154804"/>
              <a:gd name="connsiteY28" fmla="*/ 462224 h 1205802"/>
              <a:gd name="connsiteX29" fmla="*/ 705476 w 1154804"/>
              <a:gd name="connsiteY29" fmla="*/ 492369 h 1205802"/>
              <a:gd name="connsiteX30" fmla="*/ 645186 w 1154804"/>
              <a:gd name="connsiteY30" fmla="*/ 532563 h 1205802"/>
              <a:gd name="connsiteX31" fmla="*/ 615041 w 1154804"/>
              <a:gd name="connsiteY31" fmla="*/ 562708 h 1205802"/>
              <a:gd name="connsiteX32" fmla="*/ 554750 w 1154804"/>
              <a:gd name="connsiteY32" fmla="*/ 602901 h 1205802"/>
              <a:gd name="connsiteX33" fmla="*/ 504509 w 1154804"/>
              <a:gd name="connsiteY33" fmla="*/ 653143 h 1205802"/>
              <a:gd name="connsiteX34" fmla="*/ 484412 w 1154804"/>
              <a:gd name="connsiteY34" fmla="*/ 683288 h 1205802"/>
              <a:gd name="connsiteX35" fmla="*/ 424122 w 1154804"/>
              <a:gd name="connsiteY35" fmla="*/ 743578 h 1205802"/>
              <a:gd name="connsiteX36" fmla="*/ 393977 w 1154804"/>
              <a:gd name="connsiteY36" fmla="*/ 763675 h 1205802"/>
              <a:gd name="connsiteX37" fmla="*/ 333687 w 1154804"/>
              <a:gd name="connsiteY37" fmla="*/ 823965 h 1205802"/>
              <a:gd name="connsiteX38" fmla="*/ 303542 w 1154804"/>
              <a:gd name="connsiteY38" fmla="*/ 854110 h 1205802"/>
              <a:gd name="connsiteX39" fmla="*/ 293493 w 1154804"/>
              <a:gd name="connsiteY39" fmla="*/ 884255 h 1205802"/>
              <a:gd name="connsiteX40" fmla="*/ 273397 w 1154804"/>
              <a:gd name="connsiteY40" fmla="*/ 914400 h 1205802"/>
              <a:gd name="connsiteX41" fmla="*/ 233203 w 1154804"/>
              <a:gd name="connsiteY41" fmla="*/ 1004835 h 1205802"/>
              <a:gd name="connsiteX42" fmla="*/ 223155 w 1154804"/>
              <a:gd name="connsiteY42" fmla="*/ 1034980 h 1205802"/>
              <a:gd name="connsiteX43" fmla="*/ 182961 w 1154804"/>
              <a:gd name="connsiteY43" fmla="*/ 1095270 h 1205802"/>
              <a:gd name="connsiteX44" fmla="*/ 142768 w 1154804"/>
              <a:gd name="connsiteY44" fmla="*/ 1155560 h 1205802"/>
              <a:gd name="connsiteX45" fmla="*/ 122671 w 1154804"/>
              <a:gd name="connsiteY45" fmla="*/ 1185705 h 1205802"/>
              <a:gd name="connsiteX46" fmla="*/ 62381 w 1154804"/>
              <a:gd name="connsiteY46" fmla="*/ 1205802 h 1205802"/>
              <a:gd name="connsiteX47" fmla="*/ 32236 w 1154804"/>
              <a:gd name="connsiteY47" fmla="*/ 1195754 h 1205802"/>
              <a:gd name="connsiteX48" fmla="*/ 12139 w 1154804"/>
              <a:gd name="connsiteY48" fmla="*/ 1115367 h 1205802"/>
              <a:gd name="connsiteX49" fmla="*/ 12139 w 1154804"/>
              <a:gd name="connsiteY49" fmla="*/ 803868 h 1205802"/>
              <a:gd name="connsiteX50" fmla="*/ 22188 w 1154804"/>
              <a:gd name="connsiteY50" fmla="*/ 763675 h 1205802"/>
              <a:gd name="connsiteX51" fmla="*/ 32236 w 1154804"/>
              <a:gd name="connsiteY51" fmla="*/ 703385 h 1205802"/>
              <a:gd name="connsiteX52" fmla="*/ 42284 w 1154804"/>
              <a:gd name="connsiteY52" fmla="*/ 602901 h 1205802"/>
              <a:gd name="connsiteX53" fmla="*/ 82478 w 1154804"/>
              <a:gd name="connsiteY53" fmla="*/ 512466 h 1205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4804" h="1205802">
                <a:moveTo>
                  <a:pt x="82478" y="512466"/>
                </a:moveTo>
                <a:lnTo>
                  <a:pt x="82478" y="512466"/>
                </a:lnTo>
                <a:cubicBezTo>
                  <a:pt x="116531" y="497332"/>
                  <a:pt x="170147" y="479602"/>
                  <a:pt x="203058" y="452176"/>
                </a:cubicBezTo>
                <a:cubicBezTo>
                  <a:pt x="213975" y="443079"/>
                  <a:pt x="221379" y="429914"/>
                  <a:pt x="233203" y="422031"/>
                </a:cubicBezTo>
                <a:cubicBezTo>
                  <a:pt x="242016" y="416156"/>
                  <a:pt x="253612" y="416154"/>
                  <a:pt x="263348" y="411982"/>
                </a:cubicBezTo>
                <a:cubicBezTo>
                  <a:pt x="277116" y="406081"/>
                  <a:pt x="290697" y="399593"/>
                  <a:pt x="303542" y="391886"/>
                </a:cubicBezTo>
                <a:cubicBezTo>
                  <a:pt x="324253" y="379459"/>
                  <a:pt x="343735" y="365090"/>
                  <a:pt x="363832" y="351692"/>
                </a:cubicBezTo>
                <a:cubicBezTo>
                  <a:pt x="373880" y="344993"/>
                  <a:pt x="382520" y="335415"/>
                  <a:pt x="393977" y="331596"/>
                </a:cubicBezTo>
                <a:cubicBezTo>
                  <a:pt x="404025" y="328246"/>
                  <a:pt x="414863" y="326691"/>
                  <a:pt x="424122" y="321547"/>
                </a:cubicBezTo>
                <a:cubicBezTo>
                  <a:pt x="424132" y="321541"/>
                  <a:pt x="499480" y="271309"/>
                  <a:pt x="514557" y="261257"/>
                </a:cubicBezTo>
                <a:cubicBezTo>
                  <a:pt x="524605" y="254558"/>
                  <a:pt x="533245" y="244979"/>
                  <a:pt x="544702" y="241160"/>
                </a:cubicBezTo>
                <a:lnTo>
                  <a:pt x="574847" y="231112"/>
                </a:lnTo>
                <a:lnTo>
                  <a:pt x="695427" y="150725"/>
                </a:lnTo>
                <a:cubicBezTo>
                  <a:pt x="705475" y="144026"/>
                  <a:pt x="714115" y="134448"/>
                  <a:pt x="725572" y="130629"/>
                </a:cubicBezTo>
                <a:cubicBezTo>
                  <a:pt x="735620" y="127279"/>
                  <a:pt x="746458" y="125724"/>
                  <a:pt x="755717" y="120580"/>
                </a:cubicBezTo>
                <a:cubicBezTo>
                  <a:pt x="776831" y="108850"/>
                  <a:pt x="795911" y="93785"/>
                  <a:pt x="816008" y="80387"/>
                </a:cubicBezTo>
                <a:cubicBezTo>
                  <a:pt x="826056" y="73688"/>
                  <a:pt x="834696" y="64109"/>
                  <a:pt x="846153" y="60290"/>
                </a:cubicBezTo>
                <a:cubicBezTo>
                  <a:pt x="943175" y="27950"/>
                  <a:pt x="792342" y="79805"/>
                  <a:pt x="916491" y="30145"/>
                </a:cubicBezTo>
                <a:cubicBezTo>
                  <a:pt x="957267" y="13834"/>
                  <a:pt x="977492" y="9870"/>
                  <a:pt x="1016975" y="0"/>
                </a:cubicBezTo>
                <a:cubicBezTo>
                  <a:pt x="1103367" y="57596"/>
                  <a:pt x="994061" y="-11457"/>
                  <a:pt x="1077265" y="30145"/>
                </a:cubicBezTo>
                <a:cubicBezTo>
                  <a:pt x="1105243" y="44134"/>
                  <a:pt x="1115333" y="58165"/>
                  <a:pt x="1137555" y="80387"/>
                </a:cubicBezTo>
                <a:cubicBezTo>
                  <a:pt x="1157849" y="141271"/>
                  <a:pt x="1163109" y="144054"/>
                  <a:pt x="1137555" y="241160"/>
                </a:cubicBezTo>
                <a:cubicBezTo>
                  <a:pt x="1131408" y="264518"/>
                  <a:pt x="1117458" y="288053"/>
                  <a:pt x="1097361" y="301451"/>
                </a:cubicBezTo>
                <a:lnTo>
                  <a:pt x="1037071" y="341644"/>
                </a:lnTo>
                <a:cubicBezTo>
                  <a:pt x="1027023" y="348343"/>
                  <a:pt x="1018383" y="357922"/>
                  <a:pt x="1006926" y="361741"/>
                </a:cubicBezTo>
                <a:lnTo>
                  <a:pt x="946636" y="381837"/>
                </a:lnTo>
                <a:cubicBezTo>
                  <a:pt x="898866" y="413684"/>
                  <a:pt x="927947" y="398116"/>
                  <a:pt x="856201" y="422031"/>
                </a:cubicBezTo>
                <a:lnTo>
                  <a:pt x="826056" y="432079"/>
                </a:lnTo>
                <a:cubicBezTo>
                  <a:pt x="739664" y="489675"/>
                  <a:pt x="848970" y="420622"/>
                  <a:pt x="765766" y="462224"/>
                </a:cubicBezTo>
                <a:cubicBezTo>
                  <a:pt x="687850" y="501182"/>
                  <a:pt x="781246" y="467113"/>
                  <a:pt x="705476" y="492369"/>
                </a:cubicBezTo>
                <a:cubicBezTo>
                  <a:pt x="685379" y="505767"/>
                  <a:pt x="662265" y="515484"/>
                  <a:pt x="645186" y="532563"/>
                </a:cubicBezTo>
                <a:cubicBezTo>
                  <a:pt x="635138" y="542611"/>
                  <a:pt x="626258" y="553984"/>
                  <a:pt x="615041" y="562708"/>
                </a:cubicBezTo>
                <a:cubicBezTo>
                  <a:pt x="595975" y="577537"/>
                  <a:pt x="554750" y="602901"/>
                  <a:pt x="554750" y="602901"/>
                </a:cubicBezTo>
                <a:cubicBezTo>
                  <a:pt x="501164" y="683283"/>
                  <a:pt x="571494" y="586158"/>
                  <a:pt x="504509" y="653143"/>
                </a:cubicBezTo>
                <a:cubicBezTo>
                  <a:pt x="495970" y="661682"/>
                  <a:pt x="492435" y="674262"/>
                  <a:pt x="484412" y="683288"/>
                </a:cubicBezTo>
                <a:cubicBezTo>
                  <a:pt x="465530" y="704530"/>
                  <a:pt x="447770" y="727813"/>
                  <a:pt x="424122" y="743578"/>
                </a:cubicBezTo>
                <a:cubicBezTo>
                  <a:pt x="414074" y="750277"/>
                  <a:pt x="403003" y="755652"/>
                  <a:pt x="393977" y="763675"/>
                </a:cubicBezTo>
                <a:cubicBezTo>
                  <a:pt x="372735" y="782557"/>
                  <a:pt x="353784" y="803868"/>
                  <a:pt x="333687" y="823965"/>
                </a:cubicBezTo>
                <a:lnTo>
                  <a:pt x="303542" y="854110"/>
                </a:lnTo>
                <a:cubicBezTo>
                  <a:pt x="300192" y="864158"/>
                  <a:pt x="298230" y="874781"/>
                  <a:pt x="293493" y="884255"/>
                </a:cubicBezTo>
                <a:cubicBezTo>
                  <a:pt x="288092" y="895057"/>
                  <a:pt x="278302" y="903364"/>
                  <a:pt x="273397" y="914400"/>
                </a:cubicBezTo>
                <a:cubicBezTo>
                  <a:pt x="225569" y="1022015"/>
                  <a:pt x="278683" y="936616"/>
                  <a:pt x="233203" y="1004835"/>
                </a:cubicBezTo>
                <a:cubicBezTo>
                  <a:pt x="229854" y="1014883"/>
                  <a:pt x="228299" y="1025721"/>
                  <a:pt x="223155" y="1034980"/>
                </a:cubicBezTo>
                <a:cubicBezTo>
                  <a:pt x="211425" y="1056094"/>
                  <a:pt x="196359" y="1075173"/>
                  <a:pt x="182961" y="1095270"/>
                </a:cubicBezTo>
                <a:lnTo>
                  <a:pt x="142768" y="1155560"/>
                </a:lnTo>
                <a:cubicBezTo>
                  <a:pt x="136069" y="1165608"/>
                  <a:pt x="134128" y="1181886"/>
                  <a:pt x="122671" y="1185705"/>
                </a:cubicBezTo>
                <a:lnTo>
                  <a:pt x="62381" y="1205802"/>
                </a:lnTo>
                <a:cubicBezTo>
                  <a:pt x="52333" y="1202453"/>
                  <a:pt x="37380" y="1205013"/>
                  <a:pt x="32236" y="1195754"/>
                </a:cubicBezTo>
                <a:cubicBezTo>
                  <a:pt x="18822" y="1171609"/>
                  <a:pt x="12139" y="1115367"/>
                  <a:pt x="12139" y="1115367"/>
                </a:cubicBezTo>
                <a:cubicBezTo>
                  <a:pt x="-4133" y="968918"/>
                  <a:pt x="-3961" y="1013160"/>
                  <a:pt x="12139" y="803868"/>
                </a:cubicBezTo>
                <a:cubicBezTo>
                  <a:pt x="13198" y="790099"/>
                  <a:pt x="19480" y="777217"/>
                  <a:pt x="22188" y="763675"/>
                </a:cubicBezTo>
                <a:cubicBezTo>
                  <a:pt x="26184" y="743697"/>
                  <a:pt x="29709" y="723602"/>
                  <a:pt x="32236" y="703385"/>
                </a:cubicBezTo>
                <a:cubicBezTo>
                  <a:pt x="36411" y="669983"/>
                  <a:pt x="38351" y="636332"/>
                  <a:pt x="42284" y="602901"/>
                </a:cubicBezTo>
                <a:cubicBezTo>
                  <a:pt x="50828" y="530277"/>
                  <a:pt x="75779" y="527538"/>
                  <a:pt x="82478" y="512466"/>
                </a:cubicBezTo>
                <a:close/>
              </a:path>
            </a:pathLst>
          </a:custGeom>
          <a:solidFill>
            <a:schemeClr val="accent5">
              <a:lumMod val="20000"/>
              <a:lumOff val="80000"/>
              <a:alpha val="70815"/>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fr-FR" sz="1350">
              <a:solidFill>
                <a:prstClr val="white"/>
              </a:solidFill>
              <a:latin typeface="Aptos" panose="02110004020202020204"/>
            </a:endParaRPr>
          </a:p>
        </p:txBody>
      </p:sp>
      <p:sp>
        <p:nvSpPr>
          <p:cNvPr id="2" name="ZoneTexte 1">
            <a:extLst>
              <a:ext uri="{FF2B5EF4-FFF2-40B4-BE49-F238E27FC236}">
                <a16:creationId xmlns:a16="http://schemas.microsoft.com/office/drawing/2014/main" id="{B4786116-76B5-1819-34AE-2804088114D6}"/>
              </a:ext>
            </a:extLst>
          </p:cNvPr>
          <p:cNvSpPr txBox="1"/>
          <p:nvPr/>
        </p:nvSpPr>
        <p:spPr>
          <a:xfrm>
            <a:off x="4087552" y="31092"/>
            <a:ext cx="5073068" cy="600164"/>
          </a:xfrm>
          <a:prstGeom prst="rect">
            <a:avLst/>
          </a:prstGeom>
          <a:noFill/>
        </p:spPr>
        <p:txBody>
          <a:bodyPr wrap="square" rtlCol="0">
            <a:spAutoFit/>
          </a:bodyPr>
          <a:lstStyle/>
          <a:p>
            <a:pPr defTabSz="685800"/>
            <a:r>
              <a:rPr lang="fr-FR" sz="3300" b="1" dirty="0">
                <a:solidFill>
                  <a:srgbClr val="156082"/>
                </a:solidFill>
                <a:latin typeface="Aptos Display" panose="02110004020202020204"/>
              </a:rPr>
              <a:t>Topographie neurologique ?</a:t>
            </a:r>
          </a:p>
        </p:txBody>
      </p:sp>
    </p:spTree>
    <p:extLst>
      <p:ext uri="{BB962C8B-B14F-4D97-AF65-F5344CB8AC3E}">
        <p14:creationId xmlns:p14="http://schemas.microsoft.com/office/powerpoint/2010/main" val="2410423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par>
                                <p:cTn id="8" presetID="22" presetClass="entr" presetSubtype="4"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wipe(down)">
                                      <p:cBhvr>
                                        <p:cTn id="10" dur="5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500"/>
                                        <p:tgtEl>
                                          <p:spTgt spid="32"/>
                                        </p:tgtEl>
                                      </p:cBhvr>
                                    </p:animEffect>
                                  </p:childTnLst>
                                </p:cTn>
                              </p:par>
                              <p:par>
                                <p:cTn id="24" presetID="22" presetClass="entr" presetSubtype="4"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par>
                                <p:cTn id="32" presetID="22" presetClass="entr" presetSubtype="4"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down)">
                                      <p:cBhvr>
                                        <p:cTn id="39" dur="500"/>
                                        <p:tgtEl>
                                          <p:spTgt spid="30"/>
                                        </p:tgtEl>
                                      </p:cBhvr>
                                    </p:animEffect>
                                  </p:childTnLst>
                                </p:cTn>
                              </p:par>
                              <p:par>
                                <p:cTn id="40" presetID="22" presetClass="entr" presetSubtype="4"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down)">
                                      <p:cBhvr>
                                        <p:cTn id="4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17" grpId="0" animBg="1"/>
      <p:bldP spid="19" grpId="0" animBg="1"/>
      <p:bldP spid="30" grpId="0" animBg="1"/>
      <p:bldP spid="32" grpId="0" animBg="1"/>
    </p:bldLst>
  </p:timing>
</p:sld>
</file>

<file path=ppt/theme/theme1.xml><?xml version="1.0" encoding="utf-8"?>
<a:theme xmlns:a="http://schemas.openxmlformats.org/drawingml/2006/main" name="2_Conception personnalisé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docProps/app.xml><?xml version="1.0" encoding="utf-8"?>
<Properties xmlns="http://schemas.openxmlformats.org/officeDocument/2006/extended-properties" xmlns:vt="http://schemas.openxmlformats.org/officeDocument/2006/docPropsVTypes">
  <TotalTime>12328</TotalTime>
  <Words>1988</Words>
  <Application>Microsoft Macintosh PowerPoint</Application>
  <PresentationFormat>Affichage à l'écran (16:9)</PresentationFormat>
  <Paragraphs>228</Paragraphs>
  <Slides>26</Slides>
  <Notes>3</Notes>
  <HiddenSlides>0</HiddenSlides>
  <MMClips>0</MMClips>
  <ScaleCrop>false</ScaleCrop>
  <HeadingPairs>
    <vt:vector size="6" baseType="variant">
      <vt:variant>
        <vt:lpstr>Polices utilisées</vt:lpstr>
      </vt:variant>
      <vt:variant>
        <vt:i4>9</vt:i4>
      </vt:variant>
      <vt:variant>
        <vt:lpstr>Thème</vt:lpstr>
      </vt:variant>
      <vt:variant>
        <vt:i4>2</vt:i4>
      </vt:variant>
      <vt:variant>
        <vt:lpstr>Titres des diapositives</vt:lpstr>
      </vt:variant>
      <vt:variant>
        <vt:i4>26</vt:i4>
      </vt:variant>
    </vt:vector>
  </HeadingPairs>
  <TitlesOfParts>
    <vt:vector size="37" baseType="lpstr">
      <vt:lpstr>Aptos</vt:lpstr>
      <vt:lpstr>Aptos Display</vt:lpstr>
      <vt:lpstr>Arial</vt:lpstr>
      <vt:lpstr>Calibri</vt:lpstr>
      <vt:lpstr>Cambria</vt:lpstr>
      <vt:lpstr>Cambria Math</vt:lpstr>
      <vt:lpstr>Times New Roman</vt:lpstr>
      <vt:lpstr>Trebuchet MS</vt:lpstr>
      <vt:lpstr>Verdana</vt:lpstr>
      <vt:lpstr>2_Conception personnalisée</vt:lpstr>
      <vt:lpstr>Thème Office</vt:lpstr>
      <vt:lpstr>Présentation PowerPoint</vt:lpstr>
      <vt:lpstr>De quoi parlons- nous ?</vt:lpstr>
      <vt:lpstr>Présentation PowerPoint</vt:lpstr>
      <vt:lpstr>Pourtant</vt:lpstr>
      <vt:lpstr>Principaux tableaux cliniques</vt:lpstr>
      <vt:lpstr>Comment s’y retrouver ?</vt:lpstr>
      <vt:lpstr>Depuis quand? </vt:lpstr>
      <vt:lpstr>OÙ? </vt:lpstr>
      <vt:lpstr>Présentation PowerPoint</vt:lpstr>
      <vt:lpstr>Présentation PowerPoint</vt:lpstr>
      <vt:lpstr>Topographie musculaire ?</vt:lpstr>
      <vt:lpstr>Comment ?</vt:lpstr>
      <vt:lpstr>Outils diagnostics</vt:lpstr>
      <vt:lpstr>Douleurs neuropathiques </vt:lpstr>
      <vt:lpstr>Névralgies pudendales</vt:lpstr>
      <vt:lpstr>Névralgie Obturatrice</vt:lpstr>
      <vt:lpstr>Névrome cicatriciel</vt:lpstr>
      <vt:lpstr>Syndrome myofasciaux</vt:lpstr>
      <vt:lpstr>Composante végétative au premier plan</vt:lpstr>
      <vt:lpstr>Block test</vt:lpstr>
      <vt:lpstr>La douleur Nociplastique</vt:lpstr>
      <vt:lpstr>Central sensitization Inventory</vt:lpstr>
      <vt:lpstr>Présentation PowerPoint</vt:lpstr>
      <vt:lpstr>Evaluation psychologique nécessaire</vt:lpstr>
      <vt:lpstr>Examen clinique</vt:lpstr>
      <vt:lpstr>Ce qu’il faut retenir</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YOUR PRESENTATION</dc:title>
  <dc:creator>Arnaud  Saunier</dc:creator>
  <cp:lastModifiedBy>amelie levesque</cp:lastModifiedBy>
  <cp:revision>34</cp:revision>
  <dcterms:created xsi:type="dcterms:W3CDTF">2019-04-29T10:49:20Z</dcterms:created>
  <dcterms:modified xsi:type="dcterms:W3CDTF">2025-02-05T23:03:26Z</dcterms:modified>
</cp:coreProperties>
</file>