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305" r:id="rId5"/>
    <p:sldId id="296" r:id="rId6"/>
    <p:sldId id="351" r:id="rId7"/>
    <p:sldId id="319" r:id="rId8"/>
    <p:sldId id="320" r:id="rId9"/>
    <p:sldId id="352" r:id="rId10"/>
    <p:sldId id="355" r:id="rId11"/>
    <p:sldId id="354" r:id="rId12"/>
    <p:sldId id="353" r:id="rId13"/>
    <p:sldId id="357" r:id="rId14"/>
    <p:sldId id="358" r:id="rId15"/>
    <p:sldId id="359" r:id="rId16"/>
    <p:sldId id="360" r:id="rId17"/>
    <p:sldId id="346" r:id="rId18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2AB63211-745A-4210-842B-95FA15BEB439}">
          <p14:sldIdLst>
            <p14:sldId id="305"/>
            <p14:sldId id="296"/>
            <p14:sldId id="351"/>
            <p14:sldId id="319"/>
            <p14:sldId id="320"/>
            <p14:sldId id="352"/>
            <p14:sldId id="355"/>
            <p14:sldId id="354"/>
            <p14:sldId id="353"/>
            <p14:sldId id="357"/>
            <p14:sldId id="358"/>
            <p14:sldId id="359"/>
            <p14:sldId id="360"/>
            <p14:sldId id="346"/>
          </p14:sldIdLst>
        </p14:section>
        <p14:section name="Section sans titre" id="{C356907D-3964-4BFC-A7B7-8E543E2987A7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6" name="Auteur" initials="A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7D9"/>
    <a:srgbClr val="93D3D9"/>
    <a:srgbClr val="AAD6FF"/>
    <a:srgbClr val="B2C8CD"/>
    <a:srgbClr val="CCD8D6"/>
    <a:srgbClr val="4F5945"/>
    <a:srgbClr val="73292A"/>
    <a:srgbClr val="7F867A"/>
    <a:srgbClr val="A65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9BD535-2705-FF57-2960-1450E7F782CB}" v="5" dt="2025-02-04T21:51:30.6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4879" autoAdjust="0"/>
  </p:normalViewPr>
  <p:slideViewPr>
    <p:cSldViewPr snapToGrid="0">
      <p:cViewPr varScale="1">
        <p:scale>
          <a:sx n="125" d="100"/>
          <a:sy n="125" d="100"/>
        </p:scale>
        <p:origin x="12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394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A49852A6-C536-198B-0B36-808C24FAAF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F40B29C-E84A-E4D1-8998-1A961EC23B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fr-FR" sz="1200"/>
            </a:lvl1pPr>
          </a:lstStyle>
          <a:p>
            <a:pPr rtl="0"/>
            <a:fld id="{835A2FAA-00D7-4906-94FC-52F75B867E12}" type="datetime1">
              <a:rPr lang="fr-FR" smtClean="0"/>
              <a:t>06/02/2025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CCE4DE7-ED89-D264-F004-38F2DF4879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7E8591-FF54-5A00-A703-95ABC16B78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fr-FR" sz="1200"/>
            </a:lvl1pPr>
          </a:lstStyle>
          <a:p>
            <a:pPr rtl="0"/>
            <a:fld id="{17369B77-94AB-0344-9EBF-9DB9EE8D3AB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8597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fr-FR" sz="1200"/>
            </a:lvl1pPr>
          </a:lstStyle>
          <a:p>
            <a:fld id="{E80C4560-5FBB-485D-BE83-008463A93D3F}" type="datetime1">
              <a:rPr lang="fr-FR" smtClean="0"/>
              <a:pPr/>
              <a:t>06/02/2025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fr-FR"/>
            </a:defPPr>
          </a:lstStyle>
          <a:p>
            <a:pPr lvl="0" rtl="0"/>
            <a:r>
              <a:rPr lang="fr-FR"/>
              <a:t>Modifiez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fr-FR" sz="1200"/>
            </a:lvl1pPr>
          </a:lstStyle>
          <a:p>
            <a:pPr rtl="0"/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fr-FR" sz="1200"/>
            </a:lvl1pPr>
          </a:lstStyle>
          <a:p>
            <a:pPr rtl="0"/>
            <a:fld id="{0775476F-A808-1F46-A368-07984F6DA22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25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775476F-A808-1F46-A368-07984F6DA22E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19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0775476F-A808-1F46-A368-07984F6DA22E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0232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0775476F-A808-1F46-A368-07984F6DA22E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0470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Image contenant du texte, une plante&#10;&#10;Description générée automatiquement">
            <a:extLst>
              <a:ext uri="{FF2B5EF4-FFF2-40B4-BE49-F238E27FC236}">
                <a16:creationId xmlns:a16="http://schemas.microsoft.com/office/drawing/2014/main" id="{A26D6E84-B5BE-5F3E-8B3F-1A46C7F307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210" y="0"/>
            <a:ext cx="8392026" cy="6858000"/>
          </a:xfrm>
          <a:prstGeom prst="rect">
            <a:avLst/>
          </a:prstGeom>
        </p:spPr>
      </p:pic>
      <p:sp>
        <p:nvSpPr>
          <p:cNvPr id="7" name="Ovale 6">
            <a:extLst>
              <a:ext uri="{FF2B5EF4-FFF2-40B4-BE49-F238E27FC236}">
                <a16:creationId xmlns:a16="http://schemas.microsoft.com/office/drawing/2014/main" id="{F0A7E03F-5776-960D-3CA6-7CE62AC96693}"/>
              </a:ext>
            </a:extLst>
          </p:cNvPr>
          <p:cNvSpPr/>
          <p:nvPr userDrawn="1"/>
        </p:nvSpPr>
        <p:spPr>
          <a:xfrm>
            <a:off x="3300284" y="654912"/>
            <a:ext cx="5591432" cy="559143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A7464AF-3FD6-6193-CC95-A941ECE17B9D}"/>
              </a:ext>
            </a:extLst>
          </p:cNvPr>
          <p:cNvCxnSpPr>
            <a:cxnSpLocks/>
          </p:cNvCxnSpPr>
          <p:nvPr userDrawn="1"/>
        </p:nvCxnSpPr>
        <p:spPr>
          <a:xfrm>
            <a:off x="4359876" y="4300155"/>
            <a:ext cx="3472249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Image 10" descr="Image contenant du texte&#10;&#10;Description générée automatiquement">
            <a:extLst>
              <a:ext uri="{FF2B5EF4-FFF2-40B4-BE49-F238E27FC236}">
                <a16:creationId xmlns:a16="http://schemas.microsoft.com/office/drawing/2014/main" id="{E5214731-3110-8D76-56DF-6335371041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961" y="4157464"/>
            <a:ext cx="972078" cy="285381"/>
          </a:xfrm>
          <a:prstGeom prst="rect">
            <a:avLst/>
          </a:prstGeom>
        </p:spPr>
      </p:pic>
      <p:sp>
        <p:nvSpPr>
          <p:cNvPr id="17" name="Ovale 16">
            <a:extLst>
              <a:ext uri="{FF2B5EF4-FFF2-40B4-BE49-F238E27FC236}">
                <a16:creationId xmlns:a16="http://schemas.microsoft.com/office/drawing/2014/main" id="{516369FF-9501-1944-3E3F-46CBFD515D8D}"/>
              </a:ext>
            </a:extLst>
          </p:cNvPr>
          <p:cNvSpPr/>
          <p:nvPr userDrawn="1"/>
        </p:nvSpPr>
        <p:spPr>
          <a:xfrm>
            <a:off x="3447535" y="807312"/>
            <a:ext cx="5296930" cy="529693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pic>
        <p:nvPicPr>
          <p:cNvPr id="13" name="Image 12" descr="Image contenant des articles en céramique, de la porcelaine&#10;&#10;Description générée automatiquement">
            <a:extLst>
              <a:ext uri="{FF2B5EF4-FFF2-40B4-BE49-F238E27FC236}">
                <a16:creationId xmlns:a16="http://schemas.microsoft.com/office/drawing/2014/main" id="{AB1576B0-66ED-3F92-2AF8-4EF965E4E3F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338" y="4814449"/>
            <a:ext cx="1668775" cy="162143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E576603-B88C-9F7F-98A5-E94BD2C23E6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777" y="1164252"/>
            <a:ext cx="818801" cy="84550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296" y="2660904"/>
            <a:ext cx="6693408" cy="1088136"/>
          </a:xfrm>
        </p:spPr>
        <p:txBody>
          <a:bodyPr rtlCol="0" anchor="b">
            <a:noAutofit/>
          </a:bodyPr>
          <a:lstStyle>
            <a:lvl1pPr algn="ctr">
              <a:defRPr lang="fr-FR" sz="4600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6384" y="2267712"/>
            <a:ext cx="2999232" cy="438912"/>
          </a:xfrm>
        </p:spPr>
        <p:txBody>
          <a:bodyPr rtlCol="0"/>
          <a:lstStyle>
            <a:lvl1pPr marL="0" indent="0" algn="ctr">
              <a:buNone/>
              <a:defRPr lang="fr-FR" sz="2400"/>
            </a:lvl1pPr>
            <a:lvl2pPr marL="457200" indent="0" algn="ctr">
              <a:buNone/>
              <a:defRPr lang="fr-FR" sz="2000"/>
            </a:lvl2pPr>
            <a:lvl3pPr marL="914400" indent="0" algn="ctr">
              <a:buNone/>
              <a:defRPr lang="fr-FR" sz="1800"/>
            </a:lvl3pPr>
            <a:lvl4pPr marL="1371600" indent="0" algn="ctr">
              <a:buNone/>
              <a:defRPr lang="fr-FR" sz="1600"/>
            </a:lvl4pPr>
            <a:lvl5pPr marL="1828800" indent="0" algn="ctr">
              <a:buNone/>
              <a:defRPr lang="fr-FR" sz="1600"/>
            </a:lvl5pPr>
            <a:lvl6pPr marL="2286000" indent="0" algn="ctr">
              <a:buNone/>
              <a:defRPr lang="fr-FR" sz="1600"/>
            </a:lvl6pPr>
            <a:lvl7pPr marL="2743200" indent="0" algn="ctr">
              <a:buNone/>
              <a:defRPr lang="fr-FR" sz="1600"/>
            </a:lvl7pPr>
            <a:lvl8pPr marL="3200400" indent="0" algn="ctr">
              <a:buNone/>
              <a:defRPr lang="fr-FR" sz="1600"/>
            </a:lvl8pPr>
            <a:lvl9pPr marL="3657600" indent="0" algn="ctr">
              <a:buNone/>
              <a:defRPr lang="fr-FR" sz="1600"/>
            </a:lvl9pPr>
          </a:lstStyle>
          <a:p>
            <a:pPr rtl="0"/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mage contenant un tissu&#10;&#10;Description générée automatiquement">
            <a:extLst>
              <a:ext uri="{FF2B5EF4-FFF2-40B4-BE49-F238E27FC236}">
                <a16:creationId xmlns:a16="http://schemas.microsoft.com/office/drawing/2014/main" id="{ABAD6905-AD97-1EAF-A4A3-D0BB13B12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013" y="1162701"/>
            <a:ext cx="1562100" cy="43942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3BCB4CA-03FB-81F4-F8A2-FA9C0DBDEB11}"/>
              </a:ext>
            </a:extLst>
          </p:cNvPr>
          <p:cNvSpPr/>
          <p:nvPr userDrawn="1"/>
        </p:nvSpPr>
        <p:spPr>
          <a:xfrm>
            <a:off x="0" y="0"/>
            <a:ext cx="6096000" cy="6869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pic>
        <p:nvPicPr>
          <p:cNvPr id="13" name="Image 12" descr="Groupe de fleurs&#10;&#10;Description générée automatiquement avec un faible niveau de confiance">
            <a:extLst>
              <a:ext uri="{FF2B5EF4-FFF2-40B4-BE49-F238E27FC236}">
                <a16:creationId xmlns:a16="http://schemas.microsoft.com/office/drawing/2014/main" id="{138EDBF7-FA56-2BF9-ECFA-6C39FEE8F8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9852" flipH="1">
            <a:off x="1760954" y="2048834"/>
            <a:ext cx="1230524" cy="228732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3880" y="978408"/>
            <a:ext cx="3749040" cy="132588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32" name="Espace réservé du contenu 5">
            <a:extLst>
              <a:ext uri="{FF2B5EF4-FFF2-40B4-BE49-F238E27FC236}">
                <a16:creationId xmlns:a16="http://schemas.microsoft.com/office/drawing/2014/main" id="{9BEB2D80-6263-5794-6A1A-CFF345F7A9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83880" y="2194560"/>
            <a:ext cx="3749040" cy="4306824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buClr>
                <a:srgbClr val="73292A"/>
              </a:buClr>
              <a:buNone/>
              <a:defRPr lang="fr-FR" sz="2400"/>
            </a:lvl1pPr>
            <a:lvl2pPr marL="228600">
              <a:buClr>
                <a:srgbClr val="73292A"/>
              </a:buClr>
              <a:defRPr lang="fr-FR" sz="2000"/>
            </a:lvl2pPr>
            <a:lvl3pPr marL="685800">
              <a:buClr>
                <a:srgbClr val="73292A"/>
              </a:buClr>
              <a:defRPr lang="fr-FR" sz="1800"/>
            </a:lvl3pPr>
            <a:lvl4pPr marL="1143000">
              <a:buClr>
                <a:srgbClr val="73292A"/>
              </a:buClr>
              <a:defRPr lang="fr-FR" sz="1600"/>
            </a:lvl4pPr>
            <a:lvl5pPr marL="1600200">
              <a:buClr>
                <a:srgbClr val="73292A"/>
              </a:buClr>
              <a:defRPr lang="fr-FR" sz="16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pic>
        <p:nvPicPr>
          <p:cNvPr id="6" name="Image 5" descr="Image contenant une fleur, une plante&#10;&#10;Description générée automatiquement">
            <a:extLst>
              <a:ext uri="{FF2B5EF4-FFF2-40B4-BE49-F238E27FC236}">
                <a16:creationId xmlns:a16="http://schemas.microsoft.com/office/drawing/2014/main" id="{0FE36A83-31CF-DF76-5708-55ED9FB707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235" y="2476883"/>
            <a:ext cx="749300" cy="2755900"/>
          </a:xfrm>
          <a:prstGeom prst="rect">
            <a:avLst/>
          </a:prstGeom>
        </p:spPr>
      </p:pic>
      <p:sp>
        <p:nvSpPr>
          <p:cNvPr id="11" name="Espace réservé du texte 33">
            <a:extLst>
              <a:ext uri="{FF2B5EF4-FFF2-40B4-BE49-F238E27FC236}">
                <a16:creationId xmlns:a16="http://schemas.microsoft.com/office/drawing/2014/main" id="{5BF6365E-74A9-6D7B-5F20-7C29F29017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25296" y="1426464"/>
            <a:ext cx="3922776" cy="4242816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lang="fr-FR" sz="300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fr-FR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95398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BB4DE27-1913-8274-9943-46641EA0DAB7}"/>
              </a:ext>
            </a:extLst>
          </p:cNvPr>
          <p:cNvSpPr/>
          <p:nvPr userDrawn="1"/>
        </p:nvSpPr>
        <p:spPr>
          <a:xfrm>
            <a:off x="1174276" y="-756"/>
            <a:ext cx="9843449" cy="5690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01AB4A-AE17-BFA4-697C-75EC6407E147}"/>
              </a:ext>
            </a:extLst>
          </p:cNvPr>
          <p:cNvSpPr/>
          <p:nvPr userDrawn="1"/>
        </p:nvSpPr>
        <p:spPr>
          <a:xfrm>
            <a:off x="1604189" y="-13446"/>
            <a:ext cx="8983623" cy="52577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pic>
        <p:nvPicPr>
          <p:cNvPr id="11" name="Image 10" descr="Image contenant un mollusque, un insecte&#10;&#10;Description générée automatiquement">
            <a:extLst>
              <a:ext uri="{FF2B5EF4-FFF2-40B4-BE49-F238E27FC236}">
                <a16:creationId xmlns:a16="http://schemas.microsoft.com/office/drawing/2014/main" id="{1C7F01FE-99A8-35BD-05A1-6D93A2578E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833" y="5110810"/>
            <a:ext cx="1207554" cy="35451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66660DF-FD7A-4340-E854-B4680A6B88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02474" y="-1953000"/>
            <a:ext cx="1485900" cy="53721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028" y="1389888"/>
            <a:ext cx="8695944" cy="1325880"/>
          </a:xfrm>
        </p:spPr>
        <p:txBody>
          <a:bodyPr rtlCol="0"/>
          <a:lstStyle>
            <a:lvl1pPr algn="ctr">
              <a:defRPr lang="fr-FR"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3516" y="2651760"/>
            <a:ext cx="7744968" cy="2697480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fr-FR" sz="20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 algn="ctr">
              <a:lnSpc>
                <a:spcPct val="100000"/>
              </a:lnSpc>
              <a:defRPr lang="fr-FR" sz="18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 algn="ctr">
              <a:defRPr lang="fr-FR" sz="16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 algn="ctr">
              <a:defRPr lang="fr-FR" sz="1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 algn="ctr">
              <a:defRPr lang="fr-FR" sz="1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</p:txBody>
      </p:sp>
      <p:sp>
        <p:nvSpPr>
          <p:cNvPr id="14" name="Espace réservé du pied de page 13">
            <a:extLst>
              <a:ext uri="{FF2B5EF4-FFF2-40B4-BE49-F238E27FC236}">
                <a16:creationId xmlns:a16="http://schemas.microsoft.com/office/drawing/2014/main" id="{2F05D25C-B703-1868-603E-D468EF44D79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D8FDB2CC-A975-BC07-042A-228D387E51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026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8ADFA29-47E3-2E16-12B7-D8031DC04C0D}"/>
              </a:ext>
            </a:extLst>
          </p:cNvPr>
          <p:cNvSpPr/>
          <p:nvPr userDrawn="1"/>
        </p:nvSpPr>
        <p:spPr>
          <a:xfrm>
            <a:off x="0" y="3377183"/>
            <a:ext cx="12192000" cy="2326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pic>
        <p:nvPicPr>
          <p:cNvPr id="11" name="Image 10" descr="Gros plan d’une plante&#10;&#10;Description générée automatiquement avec un faible niveau de confiance">
            <a:extLst>
              <a:ext uri="{FF2B5EF4-FFF2-40B4-BE49-F238E27FC236}">
                <a16:creationId xmlns:a16="http://schemas.microsoft.com/office/drawing/2014/main" id="{D373DB44-C887-96AC-D32D-B7656F28FB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87322" y="3187511"/>
            <a:ext cx="1422400" cy="5283200"/>
          </a:xfrm>
          <a:prstGeom prst="rect">
            <a:avLst/>
          </a:prstGeom>
        </p:spPr>
      </p:pic>
      <p:pic>
        <p:nvPicPr>
          <p:cNvPr id="9" name="Image 8" descr="Image contenant des draps, du tissu&#10;&#10;Description générée automatiquement">
            <a:extLst>
              <a:ext uri="{FF2B5EF4-FFF2-40B4-BE49-F238E27FC236}">
                <a16:creationId xmlns:a16="http://schemas.microsoft.com/office/drawing/2014/main" id="{6A080FF9-A96B-AA38-428D-5F2CF533D0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400022" y="287485"/>
            <a:ext cx="1485900" cy="5372100"/>
          </a:xfrm>
          <a:prstGeom prst="rect">
            <a:avLst/>
          </a:prstGeom>
        </p:spPr>
      </p:pic>
      <p:sp>
        <p:nvSpPr>
          <p:cNvPr id="13" name="Rectangle 12">
            <a:extLst>
              <a:ext uri="{FF2B5EF4-FFF2-40B4-BE49-F238E27FC236}">
                <a16:creationId xmlns:a16="http://schemas.microsoft.com/office/drawing/2014/main" id="{25150280-02E2-686D-A130-65EBDA15EF13}"/>
              </a:ext>
            </a:extLst>
          </p:cNvPr>
          <p:cNvSpPr/>
          <p:nvPr userDrawn="1"/>
        </p:nvSpPr>
        <p:spPr>
          <a:xfrm>
            <a:off x="232651" y="3633264"/>
            <a:ext cx="11740896" cy="178975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pic>
        <p:nvPicPr>
          <p:cNvPr id="15" name="Image 14" descr="Image contenant des articles en céramique, de la porcelaine&#10;&#10;Description générée automatiquement">
            <a:extLst>
              <a:ext uri="{FF2B5EF4-FFF2-40B4-BE49-F238E27FC236}">
                <a16:creationId xmlns:a16="http://schemas.microsoft.com/office/drawing/2014/main" id="{3DD4D68C-6665-333E-98E8-785116A05A7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90193">
            <a:off x="6957396" y="5090392"/>
            <a:ext cx="856832" cy="832525"/>
          </a:xfrm>
          <a:prstGeom prst="rect">
            <a:avLst/>
          </a:prstGeom>
        </p:spPr>
      </p:pic>
      <p:pic>
        <p:nvPicPr>
          <p:cNvPr id="17" name="Image 16" descr="Image contenant du texte&#10;&#10;Description générée automatiquement">
            <a:extLst>
              <a:ext uri="{FF2B5EF4-FFF2-40B4-BE49-F238E27FC236}">
                <a16:creationId xmlns:a16="http://schemas.microsoft.com/office/drawing/2014/main" id="{27E0939A-D971-0D79-9B6D-834913C959B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979" y="3252854"/>
            <a:ext cx="1206427" cy="62135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2DFA2E8-50A1-4465-AC33-6FAC0E7736E9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153668" y="3977640"/>
            <a:ext cx="9884664" cy="731520"/>
          </a:xfrm>
        </p:spPr>
        <p:txBody>
          <a:bodyPr rtlCol="0" anchor="b">
            <a:normAutofit/>
          </a:bodyPr>
          <a:lstStyle>
            <a:lvl1pPr algn="ctr">
              <a:defRPr lang="fr-FR" sz="4400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153668" y="4700016"/>
            <a:ext cx="9884664" cy="457200"/>
          </a:xfrm>
        </p:spPr>
        <p:txBody>
          <a:bodyPr rtlCol="0" anchor="ctr"/>
          <a:lstStyle>
            <a:lvl1pPr marL="0" indent="0" algn="ctr">
              <a:buNone/>
              <a:defRPr lang="fr-FR"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lang="fr-FR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fr-FR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0999"/>
            <a:ext cx="10515600" cy="1325880"/>
          </a:xfrm>
        </p:spPr>
        <p:txBody>
          <a:bodyPr rtlCol="0"/>
          <a:lstStyle>
            <a:lvl1pPr algn="ctr">
              <a:defRPr lang="fr-FR"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70832"/>
          </a:xfrm>
        </p:spPr>
        <p:txBody>
          <a:bodyPr rtlCol="0"/>
          <a:lstStyle>
            <a:lvl1pPr>
              <a:defRPr lang="fr-FR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>
              <a:defRPr lang="fr-FR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>
              <a:defRPr lang="fr-FR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>
              <a:defRPr lang="fr-FR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>
              <a:defRPr lang="fr-FR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170EA9-DC14-D6B7-054C-51C9E1FE93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65A817-7911-6CCE-C2C4-2C8568F7F3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ver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0999"/>
            <a:ext cx="10515600" cy="1325880"/>
          </a:xfrm>
        </p:spPr>
        <p:txBody>
          <a:bodyPr rtlCol="0"/>
          <a:lstStyle>
            <a:lvl1pPr algn="ctr">
              <a:defRPr lang="fr-FR"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72000"/>
          </a:xfrm>
        </p:spPr>
        <p:txBody>
          <a:bodyPr rtlCol="0"/>
          <a:lstStyle>
            <a:lvl1pPr>
              <a:defRPr lang="fr-FR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>
              <a:defRPr lang="fr-FR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>
              <a:defRPr lang="fr-FR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>
              <a:defRPr lang="fr-FR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>
              <a:defRPr lang="fr-FR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170EA9-DC14-D6B7-054C-51C9E1FE93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65A817-7911-6CCE-C2C4-2C8568F7F3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5109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-tête de sec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2F45E1C-47F6-0AF9-7468-BA613D681E1D}"/>
              </a:ext>
            </a:extLst>
          </p:cNvPr>
          <p:cNvSpPr/>
          <p:nvPr userDrawn="1"/>
        </p:nvSpPr>
        <p:spPr>
          <a:xfrm>
            <a:off x="0" y="1533950"/>
            <a:ext cx="12192000" cy="379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pic>
        <p:nvPicPr>
          <p:cNvPr id="8" name="Image 7" descr="Image contenant un tissu&#10;&#10;Description générée automatiquement">
            <a:extLst>
              <a:ext uri="{FF2B5EF4-FFF2-40B4-BE49-F238E27FC236}">
                <a16:creationId xmlns:a16="http://schemas.microsoft.com/office/drawing/2014/main" id="{AB9E0D8B-7031-366D-884B-EB3FABD78C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56236" y="-1772981"/>
            <a:ext cx="2147050" cy="6039669"/>
          </a:xfrm>
          <a:prstGeom prst="rect">
            <a:avLst/>
          </a:prstGeom>
        </p:spPr>
      </p:pic>
      <p:sp>
        <p:nvSpPr>
          <p:cNvPr id="12" name="Rectangle 11">
            <a:extLst>
              <a:ext uri="{FF2B5EF4-FFF2-40B4-BE49-F238E27FC236}">
                <a16:creationId xmlns:a16="http://schemas.microsoft.com/office/drawing/2014/main" id="{1859314F-DCEF-A5A7-C5D9-F0D39AAC9FFA}"/>
              </a:ext>
            </a:extLst>
          </p:cNvPr>
          <p:cNvSpPr/>
          <p:nvPr userDrawn="1"/>
        </p:nvSpPr>
        <p:spPr>
          <a:xfrm>
            <a:off x="225552" y="1796143"/>
            <a:ext cx="11740896" cy="326571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pic>
        <p:nvPicPr>
          <p:cNvPr id="16" name="Image 15" descr="Image contenant une fleur, une plante&#10;&#10;Description générée automatiquement">
            <a:extLst>
              <a:ext uri="{FF2B5EF4-FFF2-40B4-BE49-F238E27FC236}">
                <a16:creationId xmlns:a16="http://schemas.microsoft.com/office/drawing/2014/main" id="{DAAE5EB8-5B6B-6FA6-E6E7-D2F58FDFB4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07543" y="-287017"/>
            <a:ext cx="1051334" cy="3866771"/>
          </a:xfrm>
          <a:prstGeom prst="rect">
            <a:avLst/>
          </a:prstGeom>
        </p:spPr>
      </p:pic>
      <p:pic>
        <p:nvPicPr>
          <p:cNvPr id="19" name="Image 18" descr="Image contenant un mollusque, un insecte&#10;&#10;Description générée automatiquement">
            <a:extLst>
              <a:ext uri="{FF2B5EF4-FFF2-40B4-BE49-F238E27FC236}">
                <a16:creationId xmlns:a16="http://schemas.microsoft.com/office/drawing/2014/main" id="{BB1368FF-AA1B-4423-30B1-BE082E6F191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222" y="4923380"/>
            <a:ext cx="1207554" cy="35451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2DFA2E8-50A1-4465-AC33-6FAC0E773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456" y="2404872"/>
            <a:ext cx="8705088" cy="2002536"/>
          </a:xfrm>
        </p:spPr>
        <p:txBody>
          <a:bodyPr rtlCol="0" anchor="t">
            <a:normAutofit/>
          </a:bodyPr>
          <a:lstStyle>
            <a:lvl1pPr algn="ctr">
              <a:defRPr lang="fr-FR" sz="4400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43454" y="3964517"/>
            <a:ext cx="8705089" cy="457200"/>
          </a:xfrm>
        </p:spPr>
        <p:txBody>
          <a:bodyPr rtlCol="0" anchor="ctr"/>
          <a:lstStyle>
            <a:lvl1pPr marL="0" indent="0" algn="ctr">
              <a:buNone/>
              <a:defRPr lang="fr-FR" sz="2400">
                <a:solidFill>
                  <a:schemeClr val="accent3"/>
                </a:solidFill>
              </a:defRPr>
            </a:lvl1pPr>
            <a:lvl2pPr marL="457200" indent="0">
              <a:buNone/>
              <a:defRPr lang="fr-FR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fr-FR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27" name="Espace réservé du texte 24">
            <a:extLst>
              <a:ext uri="{FF2B5EF4-FFF2-40B4-BE49-F238E27FC236}">
                <a16:creationId xmlns:a16="http://schemas.microsoft.com/office/drawing/2014/main" id="{F5E2B84E-B4F2-ED93-8084-ECFC3B9C380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49667" y="3189069"/>
            <a:ext cx="945473" cy="1936750"/>
          </a:xfrm>
        </p:spPr>
        <p:txBody>
          <a:bodyPr rtlCol="0">
            <a:noAutofit/>
          </a:bodyPr>
          <a:lstStyle>
            <a:lvl1pPr marL="0" indent="0">
              <a:buNone/>
              <a:defRPr lang="fr-FR" sz="140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fr-FR"/>
              <a:t>»</a:t>
            </a:r>
          </a:p>
        </p:txBody>
      </p:sp>
      <p:sp>
        <p:nvSpPr>
          <p:cNvPr id="28" name="Espace réservé du texte 24">
            <a:extLst>
              <a:ext uri="{FF2B5EF4-FFF2-40B4-BE49-F238E27FC236}">
                <a16:creationId xmlns:a16="http://schemas.microsoft.com/office/drawing/2014/main" id="{FDD82133-EB75-7E07-A9CE-730CB7F6CD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3184" y="2136567"/>
            <a:ext cx="941832" cy="1936750"/>
          </a:xfrm>
        </p:spPr>
        <p:txBody>
          <a:bodyPr rtlCol="0">
            <a:noAutofit/>
          </a:bodyPr>
          <a:lstStyle>
            <a:lvl1pPr marL="0" indent="0">
              <a:buNone/>
              <a:defRPr lang="fr-FR" sz="140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fr-FR"/>
              <a:t>«</a:t>
            </a:r>
          </a:p>
        </p:txBody>
      </p:sp>
    </p:spTree>
    <p:extLst>
      <p:ext uri="{BB962C8B-B14F-4D97-AF65-F5344CB8AC3E}">
        <p14:creationId xmlns:p14="http://schemas.microsoft.com/office/powerpoint/2010/main" val="3178703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41740FC-E682-E87B-87BB-213396FD2DF6}"/>
              </a:ext>
            </a:extLst>
          </p:cNvPr>
          <p:cNvSpPr/>
          <p:nvPr userDrawn="1"/>
        </p:nvSpPr>
        <p:spPr>
          <a:xfrm>
            <a:off x="553443" y="0"/>
            <a:ext cx="11105522" cy="6244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C6E25B-7977-E725-B84F-07CA54BB4973}"/>
              </a:ext>
            </a:extLst>
          </p:cNvPr>
          <p:cNvSpPr/>
          <p:nvPr userDrawn="1"/>
        </p:nvSpPr>
        <p:spPr>
          <a:xfrm>
            <a:off x="877579" y="0"/>
            <a:ext cx="10460969" cy="58727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pic>
        <p:nvPicPr>
          <p:cNvPr id="10" name="Image 9" descr="Image contenant un mollusque, un insecte&#10;&#10;Description générée automatiquement">
            <a:extLst>
              <a:ext uri="{FF2B5EF4-FFF2-40B4-BE49-F238E27FC236}">
                <a16:creationId xmlns:a16="http://schemas.microsoft.com/office/drawing/2014/main" id="{0EE757CA-B891-A6E4-F7DB-FFB1DBFDA0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275" y="5738220"/>
            <a:ext cx="1207554" cy="35451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15CA519-6BA6-FAC8-3545-2E7E3CBDE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 lang="fr-FR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22" name="Espace réservé d’image 17">
            <a:extLst>
              <a:ext uri="{FF2B5EF4-FFF2-40B4-BE49-F238E27FC236}">
                <a16:creationId xmlns:a16="http://schemas.microsoft.com/office/drawing/2014/main" id="{6A1AC1B6-9CB9-19D8-8BDC-EDC0B6C19DB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375868" y="1797050"/>
            <a:ext cx="2057400" cy="20589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fr-FR" sz="18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DAB2A93C-DB99-8217-D74F-D08E610FA7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6173" y="3946525"/>
            <a:ext cx="2194560" cy="35560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200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19">
            <a:extLst>
              <a:ext uri="{FF2B5EF4-FFF2-40B4-BE49-F238E27FC236}">
                <a16:creationId xmlns:a16="http://schemas.microsoft.com/office/drawing/2014/main" id="{61950EAA-EB4E-8768-AFC9-A0356AECFE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28309" y="4306415"/>
            <a:ext cx="219456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600">
                <a:latin typeface="+mn-lt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’image 17">
            <a:extLst>
              <a:ext uri="{FF2B5EF4-FFF2-40B4-BE49-F238E27FC236}">
                <a16:creationId xmlns:a16="http://schemas.microsoft.com/office/drawing/2014/main" id="{E3B18CDB-3FF1-EC8E-EA8A-31E9BF81747A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3828270" y="1797050"/>
            <a:ext cx="2057400" cy="20589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fr-FR" sz="18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33" name="Espace réservé du texte 19">
            <a:extLst>
              <a:ext uri="{FF2B5EF4-FFF2-40B4-BE49-F238E27FC236}">
                <a16:creationId xmlns:a16="http://schemas.microsoft.com/office/drawing/2014/main" id="{EAB1EC17-F1C7-0781-4F52-DEE9122BBC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63663" y="3926721"/>
            <a:ext cx="2194560" cy="35560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200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19">
            <a:extLst>
              <a:ext uri="{FF2B5EF4-FFF2-40B4-BE49-F238E27FC236}">
                <a16:creationId xmlns:a16="http://schemas.microsoft.com/office/drawing/2014/main" id="{9E2E4E06-43E3-5309-A921-59117EDFEA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65799" y="4286611"/>
            <a:ext cx="219456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600">
                <a:latin typeface="+mn-lt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’image 17">
            <a:extLst>
              <a:ext uri="{FF2B5EF4-FFF2-40B4-BE49-F238E27FC236}">
                <a16:creationId xmlns:a16="http://schemas.microsoft.com/office/drawing/2014/main" id="{2EB018F6-8206-135F-BF16-29E6E63FD09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280672" y="1797050"/>
            <a:ext cx="2057400" cy="20589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fr-FR" sz="18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35" name="Espace réservé du texte 19">
            <a:extLst>
              <a:ext uri="{FF2B5EF4-FFF2-40B4-BE49-F238E27FC236}">
                <a16:creationId xmlns:a16="http://schemas.microsoft.com/office/drawing/2014/main" id="{13D50A41-E904-8A4E-6F0A-F980F8D6471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16065" y="3946525"/>
            <a:ext cx="2194560" cy="35560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200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34" name="Espace réservé du texte 19">
            <a:extLst>
              <a:ext uri="{FF2B5EF4-FFF2-40B4-BE49-F238E27FC236}">
                <a16:creationId xmlns:a16="http://schemas.microsoft.com/office/drawing/2014/main" id="{D6CE30A5-8B65-384B-A8B9-6F711A52194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18201" y="4306415"/>
            <a:ext cx="219456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600">
                <a:latin typeface="+mn-lt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’image 17">
            <a:extLst>
              <a:ext uri="{FF2B5EF4-FFF2-40B4-BE49-F238E27FC236}">
                <a16:creationId xmlns:a16="http://schemas.microsoft.com/office/drawing/2014/main" id="{D1C71745-769D-8F16-2B61-EF5D4012F1E3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8733074" y="1797050"/>
            <a:ext cx="2057400" cy="20589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fr-FR" sz="18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37" name="Espace réservé du texte 19">
            <a:extLst>
              <a:ext uri="{FF2B5EF4-FFF2-40B4-BE49-F238E27FC236}">
                <a16:creationId xmlns:a16="http://schemas.microsoft.com/office/drawing/2014/main" id="{D6D40AAC-2768-6F48-97AE-FD958D89FD8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666331" y="3946525"/>
            <a:ext cx="2194560" cy="35560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200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19">
            <a:extLst>
              <a:ext uri="{FF2B5EF4-FFF2-40B4-BE49-F238E27FC236}">
                <a16:creationId xmlns:a16="http://schemas.microsoft.com/office/drawing/2014/main" id="{85652007-C32E-173C-2A5F-B1C08D6140D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668467" y="4306415"/>
            <a:ext cx="219456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600">
                <a:latin typeface="+mn-lt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8AD4DF5-3AA4-926D-00B1-1C24F968F4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3EC206-AFEC-E74D-0522-B0D47B2E7A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9687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41740FC-E682-E87B-87BB-213396FD2DF6}"/>
              </a:ext>
            </a:extLst>
          </p:cNvPr>
          <p:cNvSpPr/>
          <p:nvPr userDrawn="1"/>
        </p:nvSpPr>
        <p:spPr>
          <a:xfrm>
            <a:off x="553443" y="0"/>
            <a:ext cx="11105522" cy="6244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C6E25B-7977-E725-B84F-07CA54BB4973}"/>
              </a:ext>
            </a:extLst>
          </p:cNvPr>
          <p:cNvSpPr/>
          <p:nvPr userDrawn="1"/>
        </p:nvSpPr>
        <p:spPr>
          <a:xfrm>
            <a:off x="877579" y="0"/>
            <a:ext cx="10460969" cy="58727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pic>
        <p:nvPicPr>
          <p:cNvPr id="10" name="Image 9" descr="Image contenant un mollusque, un insecte&#10;&#10;Description générée automatiquement">
            <a:extLst>
              <a:ext uri="{FF2B5EF4-FFF2-40B4-BE49-F238E27FC236}">
                <a16:creationId xmlns:a16="http://schemas.microsoft.com/office/drawing/2014/main" id="{0EE757CA-B891-A6E4-F7DB-FFB1DBFDA0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275" y="5738220"/>
            <a:ext cx="1207554" cy="35451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15CA519-6BA6-FAC8-3545-2E7E3CBDE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 lang="fr-FR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22" name="Espace réservé d’image 17">
            <a:extLst>
              <a:ext uri="{FF2B5EF4-FFF2-40B4-BE49-F238E27FC236}">
                <a16:creationId xmlns:a16="http://schemas.microsoft.com/office/drawing/2014/main" id="{6A1AC1B6-9CB9-19D8-8BDC-EDC0B6C19DB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81364" y="1658061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fr-FR" sz="18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DAB2A93C-DB99-8217-D74F-D08E610FA7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06424" y="2926080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19">
            <a:extLst>
              <a:ext uri="{FF2B5EF4-FFF2-40B4-BE49-F238E27FC236}">
                <a16:creationId xmlns:a16="http://schemas.microsoft.com/office/drawing/2014/main" id="{61950EAA-EB4E-8768-AFC9-A0356AECFE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6424" y="3145536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400" spc="20" baseline="0">
                <a:latin typeface="+mn-lt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6" name="Espace réservé d’image 17">
            <a:extLst>
              <a:ext uri="{FF2B5EF4-FFF2-40B4-BE49-F238E27FC236}">
                <a16:creationId xmlns:a16="http://schemas.microsoft.com/office/drawing/2014/main" id="{B23EF08B-7D0C-7D96-413D-71C22E3F74D0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681364" y="3818492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fr-FR" sz="18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5" name="Espace réservé du texte 19">
            <a:extLst>
              <a:ext uri="{FF2B5EF4-FFF2-40B4-BE49-F238E27FC236}">
                <a16:creationId xmlns:a16="http://schemas.microsoft.com/office/drawing/2014/main" id="{A6866782-6675-4F37-E5D2-68CB0191C1A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06424" y="5086511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4" name="Espace réservé du texte 19">
            <a:extLst>
              <a:ext uri="{FF2B5EF4-FFF2-40B4-BE49-F238E27FC236}">
                <a16:creationId xmlns:a16="http://schemas.microsoft.com/office/drawing/2014/main" id="{9F53AB27-DDFA-AA5D-8253-546C9BBA9CE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06424" y="5305967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400" spc="20" baseline="0">
                <a:latin typeface="+mn-lt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31" name="Espace réservé d’image 17">
            <a:extLst>
              <a:ext uri="{FF2B5EF4-FFF2-40B4-BE49-F238E27FC236}">
                <a16:creationId xmlns:a16="http://schemas.microsoft.com/office/drawing/2014/main" id="{E3B18CDB-3FF1-EC8E-EA8A-31E9BF81747A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4226754" y="1658061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fr-FR" sz="18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33" name="Espace réservé du texte 19">
            <a:extLst>
              <a:ext uri="{FF2B5EF4-FFF2-40B4-BE49-F238E27FC236}">
                <a16:creationId xmlns:a16="http://schemas.microsoft.com/office/drawing/2014/main" id="{EAB1EC17-F1C7-0781-4F52-DEE9122BBC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39312" y="2926080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texte 19">
            <a:extLst>
              <a:ext uri="{FF2B5EF4-FFF2-40B4-BE49-F238E27FC236}">
                <a16:creationId xmlns:a16="http://schemas.microsoft.com/office/drawing/2014/main" id="{9E2E4E06-43E3-5309-A921-59117EDFEA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39312" y="3145536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400" spc="20" baseline="0">
                <a:latin typeface="+mn-lt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16" name="Espace réservé d’image 17">
            <a:extLst>
              <a:ext uri="{FF2B5EF4-FFF2-40B4-BE49-F238E27FC236}">
                <a16:creationId xmlns:a16="http://schemas.microsoft.com/office/drawing/2014/main" id="{DD9CE7E9-3BC2-0321-457B-61D363708B38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226754" y="3818492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fr-FR" sz="18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3" name="Espace réservé du texte 19">
            <a:extLst>
              <a:ext uri="{FF2B5EF4-FFF2-40B4-BE49-F238E27FC236}">
                <a16:creationId xmlns:a16="http://schemas.microsoft.com/office/drawing/2014/main" id="{70DD1941-A469-A457-B987-E0E2C300A8A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639312" y="5086511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18" name="Espace réservé du texte 19">
            <a:extLst>
              <a:ext uri="{FF2B5EF4-FFF2-40B4-BE49-F238E27FC236}">
                <a16:creationId xmlns:a16="http://schemas.microsoft.com/office/drawing/2014/main" id="{D6B84B7D-A7EC-6FE1-9925-F78AF0DE230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39312" y="5305967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400" spc="20" baseline="0">
                <a:latin typeface="+mn-lt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’image 17">
            <a:extLst>
              <a:ext uri="{FF2B5EF4-FFF2-40B4-BE49-F238E27FC236}">
                <a16:creationId xmlns:a16="http://schemas.microsoft.com/office/drawing/2014/main" id="{2EB018F6-8206-135F-BF16-29E6E63FD09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772144" y="1658061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fr-FR" sz="18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35" name="Espace réservé du texte 19">
            <a:extLst>
              <a:ext uri="{FF2B5EF4-FFF2-40B4-BE49-F238E27FC236}">
                <a16:creationId xmlns:a16="http://schemas.microsoft.com/office/drawing/2014/main" id="{13D50A41-E904-8A4E-6F0A-F980F8D6471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72200" y="2926080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34" name="Espace réservé du texte 19">
            <a:extLst>
              <a:ext uri="{FF2B5EF4-FFF2-40B4-BE49-F238E27FC236}">
                <a16:creationId xmlns:a16="http://schemas.microsoft.com/office/drawing/2014/main" id="{D6CE30A5-8B65-384B-A8B9-6F711A52194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72200" y="3145536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400" spc="20" baseline="0">
                <a:latin typeface="+mn-lt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14" name="Espace réservé d’image 17">
            <a:extLst>
              <a:ext uri="{FF2B5EF4-FFF2-40B4-BE49-F238E27FC236}">
                <a16:creationId xmlns:a16="http://schemas.microsoft.com/office/drawing/2014/main" id="{AA1AC2FE-336D-4E7F-2C86-6A8C29BA8F90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772144" y="3818492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fr-FR" sz="18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7" name="Espace réservé du texte 19">
            <a:extLst>
              <a:ext uri="{FF2B5EF4-FFF2-40B4-BE49-F238E27FC236}">
                <a16:creationId xmlns:a16="http://schemas.microsoft.com/office/drawing/2014/main" id="{FA370BF1-09EC-DBE1-5118-8A92A0F90BC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172200" y="5086511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texte 19">
            <a:extLst>
              <a:ext uri="{FF2B5EF4-FFF2-40B4-BE49-F238E27FC236}">
                <a16:creationId xmlns:a16="http://schemas.microsoft.com/office/drawing/2014/main" id="{5089D72C-E865-F5D3-CB1E-050AEF68445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172200" y="5305967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400" spc="20" baseline="0">
                <a:latin typeface="+mn-lt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29" name="Espace réservé d’image 17">
            <a:extLst>
              <a:ext uri="{FF2B5EF4-FFF2-40B4-BE49-F238E27FC236}">
                <a16:creationId xmlns:a16="http://schemas.microsoft.com/office/drawing/2014/main" id="{D1C71745-769D-8F16-2B61-EF5D4012F1E3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9317533" y="1658061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fr-FR" sz="18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37" name="Espace réservé du texte 19">
            <a:extLst>
              <a:ext uri="{FF2B5EF4-FFF2-40B4-BE49-F238E27FC236}">
                <a16:creationId xmlns:a16="http://schemas.microsoft.com/office/drawing/2014/main" id="{D6D40AAC-2768-6F48-97AE-FD958D89FD8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705088" y="2926080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36" name="Espace réservé du texte 19">
            <a:extLst>
              <a:ext uri="{FF2B5EF4-FFF2-40B4-BE49-F238E27FC236}">
                <a16:creationId xmlns:a16="http://schemas.microsoft.com/office/drawing/2014/main" id="{85652007-C32E-173C-2A5F-B1C08D6140D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705088" y="3145536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400" spc="20" baseline="0">
                <a:latin typeface="+mn-lt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7" name="Espace réservé d’image 17">
            <a:extLst>
              <a:ext uri="{FF2B5EF4-FFF2-40B4-BE49-F238E27FC236}">
                <a16:creationId xmlns:a16="http://schemas.microsoft.com/office/drawing/2014/main" id="{4F7ECA98-24CD-8CC5-A3EC-BFF5E9B11748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9317533" y="3818492"/>
            <a:ext cx="1160392" cy="11612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fr-FR" sz="18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2" name="Espace réservé du texte 19">
            <a:extLst>
              <a:ext uri="{FF2B5EF4-FFF2-40B4-BE49-F238E27FC236}">
                <a16:creationId xmlns:a16="http://schemas.microsoft.com/office/drawing/2014/main" id="{46CBECF2-D93E-3DF9-064C-CB4A3262B691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705088" y="5086511"/>
            <a:ext cx="2322576" cy="182880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600" spc="20" baseline="0">
                <a:latin typeface="Gill Sans Nova" panose="020B0602020104020203" pitchFamily="34" charset="0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1" name="Espace réservé du texte 19">
            <a:extLst>
              <a:ext uri="{FF2B5EF4-FFF2-40B4-BE49-F238E27FC236}">
                <a16:creationId xmlns:a16="http://schemas.microsoft.com/office/drawing/2014/main" id="{71E06E16-A083-B853-8155-7FF97AD1DE8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705088" y="5305967"/>
            <a:ext cx="2322576" cy="265176"/>
          </a:xfr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400" spc="20" baseline="0">
                <a:latin typeface="+mn-lt"/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8AD4DF5-3AA4-926D-00B1-1C24F968F4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3EC206-AFEC-E74D-0522-B0D47B2E7A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232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EB05881-FB11-43E8-CCDD-8C12CDB4FE47}"/>
              </a:ext>
            </a:extLst>
          </p:cNvPr>
          <p:cNvSpPr/>
          <p:nvPr userDrawn="1"/>
        </p:nvSpPr>
        <p:spPr>
          <a:xfrm>
            <a:off x="838199" y="196052"/>
            <a:ext cx="10515601" cy="16867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pic>
        <p:nvPicPr>
          <p:cNvPr id="9" name="Image 8" descr="Image contenant un tissu&#10;&#10;Description générée automatiquement">
            <a:extLst>
              <a:ext uri="{FF2B5EF4-FFF2-40B4-BE49-F238E27FC236}">
                <a16:creationId xmlns:a16="http://schemas.microsoft.com/office/drawing/2014/main" id="{A4941BBB-13FC-2ACE-1A50-C0F465531B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14950" y="-64113"/>
            <a:ext cx="1562100" cy="4394200"/>
          </a:xfrm>
          <a:prstGeom prst="rect">
            <a:avLst/>
          </a:prstGeom>
        </p:spPr>
      </p:pic>
      <p:sp>
        <p:nvSpPr>
          <p:cNvPr id="11" name="Rectangle 10">
            <a:extLst>
              <a:ext uri="{FF2B5EF4-FFF2-40B4-BE49-F238E27FC236}">
                <a16:creationId xmlns:a16="http://schemas.microsoft.com/office/drawing/2014/main" id="{D8BE9E36-E9D5-3FA6-EE22-A6E5CE13C462}"/>
              </a:ext>
            </a:extLst>
          </p:cNvPr>
          <p:cNvSpPr/>
          <p:nvPr userDrawn="1"/>
        </p:nvSpPr>
        <p:spPr>
          <a:xfrm>
            <a:off x="995423" y="319215"/>
            <a:ext cx="10185721" cy="14446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pic>
        <p:nvPicPr>
          <p:cNvPr id="13" name="Image 12" descr="Image contenant une fleur, une plante&#10;&#10;Description générée automatiquement">
            <a:extLst>
              <a:ext uri="{FF2B5EF4-FFF2-40B4-BE49-F238E27FC236}">
                <a16:creationId xmlns:a16="http://schemas.microsoft.com/office/drawing/2014/main" id="{479E4054-0885-457B-35B3-A9B26ED936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69421" y="459092"/>
            <a:ext cx="749300" cy="27559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4632"/>
            <a:ext cx="10515600" cy="1133856"/>
          </a:xfrm>
        </p:spPr>
        <p:txBody>
          <a:bodyPr rtlCol="0"/>
          <a:lstStyle>
            <a:lvl1pPr algn="ctr">
              <a:defRPr lang="fr-FR"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90088"/>
            <a:ext cx="10515600" cy="3474720"/>
          </a:xfrm>
        </p:spPr>
        <p:txBody>
          <a:bodyPr rtlCol="0"/>
          <a:lstStyle>
            <a:lvl1pPr>
              <a:defRPr lang="fr-FR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>
              <a:defRPr lang="fr-FR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>
              <a:defRPr lang="fr-FR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>
              <a:defRPr lang="fr-FR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>
              <a:defRPr lang="fr-FR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4" name="Espace réservé du pied de page 13">
            <a:extLst>
              <a:ext uri="{FF2B5EF4-FFF2-40B4-BE49-F238E27FC236}">
                <a16:creationId xmlns:a16="http://schemas.microsoft.com/office/drawing/2014/main" id="{C6C79F3B-6B68-BA3C-6CBE-C26E339E45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9D503431-982D-5D35-88BF-09474F76D6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1044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ise en page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068407D-A1C4-B842-0C34-B2DE8AD312D3}"/>
              </a:ext>
            </a:extLst>
          </p:cNvPr>
          <p:cNvSpPr/>
          <p:nvPr userDrawn="1"/>
        </p:nvSpPr>
        <p:spPr>
          <a:xfrm>
            <a:off x="4680" y="0"/>
            <a:ext cx="12191999" cy="23092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1AE7FB-DFC0-DCDA-47AD-6ED81A6427FA}"/>
              </a:ext>
            </a:extLst>
          </p:cNvPr>
          <p:cNvSpPr/>
          <p:nvPr userDrawn="1"/>
        </p:nvSpPr>
        <p:spPr>
          <a:xfrm>
            <a:off x="1007819" y="319215"/>
            <a:ext cx="10185721" cy="14446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pic>
        <p:nvPicPr>
          <p:cNvPr id="10" name="Image 9" descr="Image contenant un mollusque, un insecte&#10;&#10;Description générée automatiquement">
            <a:extLst>
              <a:ext uri="{FF2B5EF4-FFF2-40B4-BE49-F238E27FC236}">
                <a16:creationId xmlns:a16="http://schemas.microsoft.com/office/drawing/2014/main" id="{7A4DFCBA-879E-D6C9-9F81-B4F9225423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902" y="1631192"/>
            <a:ext cx="1207554" cy="35451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8562BF3-1BFC-6948-02E0-8A1C121C3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</p:spPr>
        <p:txBody>
          <a:bodyPr rtlCol="0"/>
          <a:lstStyle>
            <a:lvl1pPr algn="ctr">
              <a:defRPr lang="fr-FR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158D7F8-0920-52BA-580D-0724912287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6611EB-89A4-4C55-4032-4D0C418398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 dirty="0"/>
          </a:p>
        </p:txBody>
      </p:sp>
      <p:sp>
        <p:nvSpPr>
          <p:cNvPr id="12" name="Espace réservé du contenu 11">
            <a:extLst>
              <a:ext uri="{FF2B5EF4-FFF2-40B4-BE49-F238E27FC236}">
                <a16:creationId xmlns:a16="http://schemas.microsoft.com/office/drawing/2014/main" id="{C6963F99-41C3-5ED4-AAD8-B904145CC7E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75360" y="2615184"/>
            <a:ext cx="10241280" cy="3319272"/>
          </a:xfrm>
        </p:spPr>
        <p:txBody>
          <a:bodyPr rtlCol="0"/>
          <a:lstStyle>
            <a:defPPr>
              <a:defRPr lang="fr-FR"/>
            </a:def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918034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 15">
            <a:extLst>
              <a:ext uri="{FF2B5EF4-FFF2-40B4-BE49-F238E27FC236}">
                <a16:creationId xmlns:a16="http://schemas.microsoft.com/office/drawing/2014/main" id="{B2F7EB7A-F5B6-E308-68EE-3065E2B039A6}"/>
              </a:ext>
            </a:extLst>
          </p:cNvPr>
          <p:cNvSpPr/>
          <p:nvPr userDrawn="1"/>
        </p:nvSpPr>
        <p:spPr>
          <a:xfrm>
            <a:off x="0" y="0"/>
            <a:ext cx="4873752" cy="6869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pic>
        <p:nvPicPr>
          <p:cNvPr id="36" name="Image 35" descr="Gros plan d’un arbre&#10;&#10;Description générée automatiquement avec un niveau de confiance moyen">
            <a:extLst>
              <a:ext uri="{FF2B5EF4-FFF2-40B4-BE49-F238E27FC236}">
                <a16:creationId xmlns:a16="http://schemas.microsoft.com/office/drawing/2014/main" id="{FED57607-56F6-9FD5-F0A8-DE0BCFE896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66459" flipH="1">
            <a:off x="2282032" y="1589693"/>
            <a:ext cx="970220" cy="223612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1072" y="978408"/>
            <a:ext cx="4974336" cy="132588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DEF26CDF-94D4-BA22-7D14-8D3289040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1072" y="2322576"/>
            <a:ext cx="5065776" cy="448056"/>
          </a:xfrm>
        </p:spPr>
        <p:txBody>
          <a:bodyPr rtlCol="0"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lang="fr-FR" sz="2000" b="0">
                <a:latin typeface="+mj-lt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du contenu 3">
            <a:extLst>
              <a:ext uri="{FF2B5EF4-FFF2-40B4-BE49-F238E27FC236}">
                <a16:creationId xmlns:a16="http://schemas.microsoft.com/office/drawing/2014/main" id="{0017BF0C-B2B7-932F-A9AE-5BFAE4AB5C4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89612" y="2770632"/>
            <a:ext cx="5065776" cy="1554480"/>
          </a:xfrm>
        </p:spPr>
        <p:txBody>
          <a:bodyPr rtlCol="0">
            <a:normAutofit/>
          </a:bodyPr>
          <a:lstStyle>
            <a:lvl1pPr marL="2286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fr-FR" sz="1600"/>
            </a:lvl1pPr>
            <a:lvl2pPr marL="6858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fr-FR" sz="1400"/>
            </a:lvl2pPr>
            <a:lvl3pPr marL="11430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fr-FR" sz="1200"/>
            </a:lvl3pPr>
            <a:lvl4pPr marL="16002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fr-FR" sz="1100"/>
            </a:lvl4pPr>
            <a:lvl5pPr marL="20574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fr-FR" sz="1100"/>
            </a:lvl5pPr>
          </a:lstStyle>
          <a:p>
            <a:pPr lvl="0" rtl="0"/>
            <a:r>
              <a:rPr lang="fr-FR" dirty="0"/>
              <a:t>Modifiez les styles du texte</a:t>
            </a:r>
          </a:p>
          <a:p>
            <a:pPr lvl="1" rtl="0"/>
            <a:r>
              <a:rPr lang="fr-FR" dirty="0"/>
              <a:t>Deuxième niveau</a:t>
            </a:r>
          </a:p>
          <a:p>
            <a:pPr lvl="2" rtl="0"/>
            <a:r>
              <a:rPr lang="fr-FR" dirty="0"/>
              <a:t>Troisième niveau</a:t>
            </a:r>
          </a:p>
          <a:p>
            <a:pPr lvl="3" rtl="0"/>
            <a:r>
              <a:rPr lang="fr-FR" dirty="0"/>
              <a:t>Quatrième niveau</a:t>
            </a:r>
          </a:p>
          <a:p>
            <a:pPr lvl="4" rtl="0"/>
            <a:r>
              <a:rPr lang="fr-FR" dirty="0"/>
              <a:t>Cinquième niveau</a:t>
            </a:r>
          </a:p>
        </p:txBody>
      </p:sp>
      <p:sp>
        <p:nvSpPr>
          <p:cNvPr id="31" name="Espace réservé du texte 4">
            <a:extLst>
              <a:ext uri="{FF2B5EF4-FFF2-40B4-BE49-F238E27FC236}">
                <a16:creationId xmlns:a16="http://schemas.microsoft.com/office/drawing/2014/main" id="{DEAB8B47-DF86-7C9F-F027-2D4D22B2EA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9612" y="4361688"/>
            <a:ext cx="5065776" cy="448056"/>
          </a:xfrm>
        </p:spPr>
        <p:txBody>
          <a:bodyPr rtlCol="0"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lang="fr-FR" sz="2000" b="0">
                <a:latin typeface="+mj-lt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32" name="Espace réservé du contenu 5">
            <a:extLst>
              <a:ext uri="{FF2B5EF4-FFF2-40B4-BE49-F238E27FC236}">
                <a16:creationId xmlns:a16="http://schemas.microsoft.com/office/drawing/2014/main" id="{9BEB2D80-6263-5794-6A1A-CFF345F7A92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89612" y="4791456"/>
            <a:ext cx="5065776" cy="1408176"/>
          </a:xfrm>
        </p:spPr>
        <p:txBody>
          <a:bodyPr rtlCol="0">
            <a:normAutofit/>
          </a:bodyPr>
          <a:lstStyle>
            <a:lvl1pPr>
              <a:buClr>
                <a:srgbClr val="73292A"/>
              </a:buClr>
              <a:defRPr lang="fr-FR" sz="1600"/>
            </a:lvl1pPr>
            <a:lvl2pPr>
              <a:buClr>
                <a:srgbClr val="73292A"/>
              </a:buClr>
              <a:defRPr lang="fr-FR" sz="1400"/>
            </a:lvl2pPr>
            <a:lvl3pPr>
              <a:buClr>
                <a:srgbClr val="73292A"/>
              </a:buClr>
              <a:defRPr lang="fr-FR" sz="1200"/>
            </a:lvl3pPr>
            <a:lvl4pPr>
              <a:buClr>
                <a:srgbClr val="73292A"/>
              </a:buClr>
              <a:defRPr lang="fr-FR" sz="1100"/>
            </a:lvl4pPr>
            <a:lvl5pPr>
              <a:buClr>
                <a:srgbClr val="73292A"/>
              </a:buClr>
              <a:defRPr lang="fr-FR" sz="1100"/>
            </a:lvl5pPr>
          </a:lstStyle>
          <a:p>
            <a:pPr lvl="0" rtl="0"/>
            <a:r>
              <a:rPr lang="fr-FR" dirty="0"/>
              <a:t>Modifiez les styles du texte</a:t>
            </a:r>
          </a:p>
          <a:p>
            <a:pPr lvl="1" rtl="0"/>
            <a:r>
              <a:rPr lang="fr-FR" dirty="0"/>
              <a:t>Deuxième niveau</a:t>
            </a:r>
          </a:p>
          <a:p>
            <a:pPr lvl="2" rtl="0"/>
            <a:r>
              <a:rPr lang="fr-FR" dirty="0"/>
              <a:t>Troisième niveau</a:t>
            </a:r>
          </a:p>
          <a:p>
            <a:pPr lvl="3" rtl="0"/>
            <a:r>
              <a:rPr lang="fr-FR" dirty="0"/>
              <a:t>Quatrième niveau</a:t>
            </a:r>
          </a:p>
          <a:p>
            <a:pPr lvl="4" rtl="0"/>
            <a:r>
              <a:rPr lang="fr-FR" dirty="0"/>
              <a:t>Cinquième niveau</a:t>
            </a:r>
          </a:p>
        </p:txBody>
      </p:sp>
      <p:pic>
        <p:nvPicPr>
          <p:cNvPr id="38" name="Image 37" descr="Groupe de fleurs&#10;&#10;Description générée automatiquement avec un faible niveau de confiance">
            <a:extLst>
              <a:ext uri="{FF2B5EF4-FFF2-40B4-BE49-F238E27FC236}">
                <a16:creationId xmlns:a16="http://schemas.microsoft.com/office/drawing/2014/main" id="{5B08C513-7071-2499-7E9D-CFD5A027C0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9083" y="2260473"/>
            <a:ext cx="1245309" cy="2314810"/>
          </a:xfrm>
          <a:prstGeom prst="rect">
            <a:avLst/>
          </a:prstGeom>
        </p:spPr>
      </p:pic>
      <p:sp>
        <p:nvSpPr>
          <p:cNvPr id="34" name="Espace réservé du texte 33">
            <a:extLst>
              <a:ext uri="{FF2B5EF4-FFF2-40B4-BE49-F238E27FC236}">
                <a16:creationId xmlns:a16="http://schemas.microsoft.com/office/drawing/2014/main" id="{BD46E6E9-39FE-B605-0786-F7F7E656F9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6344" y="1426464"/>
            <a:ext cx="3922776" cy="4242816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lang="fr-FR" sz="300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fr-FR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is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88546F5-5752-9595-980A-9978EC65B179}"/>
              </a:ext>
            </a:extLst>
          </p:cNvPr>
          <p:cNvSpPr/>
          <p:nvPr userDrawn="1"/>
        </p:nvSpPr>
        <p:spPr>
          <a:xfrm>
            <a:off x="491679" y="319214"/>
            <a:ext cx="11208641" cy="5857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88B1DFD-B7E9-D65B-0A47-8D442617B0D0}"/>
              </a:ext>
            </a:extLst>
          </p:cNvPr>
          <p:cNvCxnSpPr>
            <a:cxnSpLocks/>
          </p:cNvCxnSpPr>
          <p:nvPr userDrawn="1"/>
        </p:nvCxnSpPr>
        <p:spPr>
          <a:xfrm>
            <a:off x="837235" y="1767119"/>
            <a:ext cx="10516564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Image contenant un mollusque, un insecte&#10;&#10;Description générée automatiquement">
            <a:extLst>
              <a:ext uri="{FF2B5EF4-FFF2-40B4-BE49-F238E27FC236}">
                <a16:creationId xmlns:a16="http://schemas.microsoft.com/office/drawing/2014/main" id="{4190CCC3-E5E8-9E96-318B-F3F62E2328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658" y="1631192"/>
            <a:ext cx="1207554" cy="35451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>
            <a:lvl1pPr algn="ctr">
              <a:defRPr lang="fr-FR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4712" y="2161563"/>
            <a:ext cx="3200400" cy="427797"/>
          </a:xfrm>
        </p:spPr>
        <p:txBody>
          <a:bodyPr rtlCol="0" anchor="b">
            <a:normAutofit/>
          </a:bodyPr>
          <a:lstStyle>
            <a:lvl1pPr marL="0" indent="0">
              <a:buNone/>
              <a:defRPr lang="fr-FR" sz="2000" b="0">
                <a:latin typeface="+mj-lt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4712" y="2629116"/>
            <a:ext cx="3200400" cy="3320861"/>
          </a:xfrm>
        </p:spPr>
        <p:txBody>
          <a:bodyPr rtlCol="0">
            <a:normAutofit/>
          </a:bodyPr>
          <a:lstStyle>
            <a:lvl1pPr marL="2286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fr-FR" sz="1600"/>
            </a:lvl1pPr>
            <a:lvl2pPr marL="6858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fr-FR" sz="1400"/>
            </a:lvl2pPr>
            <a:lvl3pPr marL="11430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fr-FR" sz="1200"/>
            </a:lvl3pPr>
            <a:lvl4pPr marL="16002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fr-FR" sz="1100"/>
            </a:lvl4pPr>
            <a:lvl5pPr marL="2057400" indent="-228600">
              <a:buClr>
                <a:srgbClr val="73292A"/>
              </a:buClr>
              <a:buFont typeface="Arial" panose="020B0604020202020204" pitchFamily="34" charset="0"/>
              <a:buChar char="•"/>
              <a:defRPr lang="fr-FR" sz="11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98848" y="2161563"/>
            <a:ext cx="3200400" cy="427797"/>
          </a:xfrm>
        </p:spPr>
        <p:txBody>
          <a:bodyPr rtlCol="0" anchor="b">
            <a:normAutofit/>
          </a:bodyPr>
          <a:lstStyle>
            <a:lvl1pPr marL="0" indent="0">
              <a:buNone/>
              <a:defRPr lang="fr-FR" sz="2000" b="0">
                <a:latin typeface="+mj-lt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98848" y="2629116"/>
            <a:ext cx="3200400" cy="3320861"/>
          </a:xfrm>
        </p:spPr>
        <p:txBody>
          <a:bodyPr rtlCol="0">
            <a:normAutofit/>
          </a:bodyPr>
          <a:lstStyle>
            <a:lvl1pPr>
              <a:buClr>
                <a:srgbClr val="73292A"/>
              </a:buClr>
              <a:defRPr lang="fr-FR" sz="1600"/>
            </a:lvl1pPr>
            <a:lvl2pPr>
              <a:buClr>
                <a:srgbClr val="73292A"/>
              </a:buClr>
              <a:defRPr lang="fr-FR" sz="1400"/>
            </a:lvl2pPr>
            <a:lvl3pPr>
              <a:buClr>
                <a:srgbClr val="73292A"/>
              </a:buClr>
              <a:defRPr lang="fr-FR" sz="1200"/>
            </a:lvl3pPr>
            <a:lvl4pPr>
              <a:buClr>
                <a:srgbClr val="73292A"/>
              </a:buClr>
              <a:defRPr lang="fr-FR" sz="1100"/>
            </a:lvl4pPr>
            <a:lvl5pPr>
              <a:buClr>
                <a:srgbClr val="73292A"/>
              </a:buClr>
              <a:defRPr lang="fr-FR" sz="11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F270D939-D128-D431-82CE-9C15D5A7AA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09560" y="2161563"/>
            <a:ext cx="3200400" cy="427797"/>
          </a:xfrm>
        </p:spPr>
        <p:txBody>
          <a:bodyPr rtlCol="0" anchor="b">
            <a:normAutofit/>
          </a:bodyPr>
          <a:lstStyle>
            <a:lvl1pPr marL="0" indent="0">
              <a:buNone/>
              <a:defRPr lang="fr-FR" sz="2000" b="0">
                <a:latin typeface="+mj-lt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 dirty="0"/>
              <a:t>Modifiez les styles du texte du masque</a:t>
            </a:r>
          </a:p>
        </p:txBody>
      </p:sp>
      <p:sp>
        <p:nvSpPr>
          <p:cNvPr id="16" name="Espace réservé du contenu 5">
            <a:extLst>
              <a:ext uri="{FF2B5EF4-FFF2-40B4-BE49-F238E27FC236}">
                <a16:creationId xmlns:a16="http://schemas.microsoft.com/office/drawing/2014/main" id="{4AAE69C6-BB37-BC70-8424-BC928D19C91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09560" y="2629116"/>
            <a:ext cx="3200400" cy="3320861"/>
          </a:xfrm>
        </p:spPr>
        <p:txBody>
          <a:bodyPr rtlCol="0">
            <a:normAutofit/>
          </a:bodyPr>
          <a:lstStyle>
            <a:lvl1pPr>
              <a:buClr>
                <a:srgbClr val="73292A"/>
              </a:buClr>
              <a:defRPr lang="fr-FR" sz="1600"/>
            </a:lvl1pPr>
            <a:lvl2pPr>
              <a:buClr>
                <a:srgbClr val="73292A"/>
              </a:buClr>
              <a:defRPr lang="fr-FR" sz="1400"/>
            </a:lvl2pPr>
            <a:lvl3pPr>
              <a:buClr>
                <a:srgbClr val="73292A"/>
              </a:buClr>
              <a:defRPr lang="fr-FR" sz="1200"/>
            </a:lvl3pPr>
            <a:lvl4pPr>
              <a:buClr>
                <a:srgbClr val="73292A"/>
              </a:buClr>
              <a:defRPr lang="fr-FR" sz="1100"/>
            </a:lvl4pPr>
            <a:lvl5pPr>
              <a:buClr>
                <a:srgbClr val="73292A"/>
              </a:buClr>
              <a:defRPr lang="fr-FR" sz="11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9908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Image contenant un tissu&#10;&#10;Description générée automatiquement">
            <a:extLst>
              <a:ext uri="{FF2B5EF4-FFF2-40B4-BE49-F238E27FC236}">
                <a16:creationId xmlns:a16="http://schemas.microsoft.com/office/drawing/2014/main" id="{E0606CB6-3E28-F128-51B5-3786D7404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013" y="1162701"/>
            <a:ext cx="1562100" cy="43942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64BBC1B-7DD9-DA00-15CC-B446DA472005}"/>
              </a:ext>
            </a:extLst>
          </p:cNvPr>
          <p:cNvSpPr/>
          <p:nvPr userDrawn="1"/>
        </p:nvSpPr>
        <p:spPr>
          <a:xfrm>
            <a:off x="0" y="0"/>
            <a:ext cx="6096000" cy="6869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pic>
        <p:nvPicPr>
          <p:cNvPr id="8" name="Image 7" descr="Image contenant une fleur, une plante&#10;&#10;Description générée automatiquement">
            <a:extLst>
              <a:ext uri="{FF2B5EF4-FFF2-40B4-BE49-F238E27FC236}">
                <a16:creationId xmlns:a16="http://schemas.microsoft.com/office/drawing/2014/main" id="{C88A03B2-8C41-A023-CB90-5F79A1F01AF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235" y="2476883"/>
            <a:ext cx="749300" cy="2755900"/>
          </a:xfrm>
          <a:prstGeom prst="rect">
            <a:avLst/>
          </a:prstGeom>
        </p:spPr>
      </p:pic>
      <p:pic>
        <p:nvPicPr>
          <p:cNvPr id="10" name="Image 9" descr="Gros plan d’une fleur&#10;&#10;Description générée automatiquement avec un faible niveau de confiance">
            <a:extLst>
              <a:ext uri="{FF2B5EF4-FFF2-40B4-BE49-F238E27FC236}">
                <a16:creationId xmlns:a16="http://schemas.microsoft.com/office/drawing/2014/main" id="{9EA6110C-517A-C447-DB03-9A264F112F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809" y="1695833"/>
            <a:ext cx="1155700" cy="4318000"/>
          </a:xfrm>
          <a:prstGeom prst="rect">
            <a:avLst/>
          </a:prstGeom>
        </p:spPr>
      </p:pic>
      <p:pic>
        <p:nvPicPr>
          <p:cNvPr id="12" name="Image 11" descr="Gros plan d’une fleur&#10;&#10;Description générée automatiquement avec un faible niveau de confiance">
            <a:extLst>
              <a:ext uri="{FF2B5EF4-FFF2-40B4-BE49-F238E27FC236}">
                <a16:creationId xmlns:a16="http://schemas.microsoft.com/office/drawing/2014/main" id="{DC4249CD-2B45-A435-5B21-CFA7042138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749" y="381916"/>
            <a:ext cx="1155700" cy="4318000"/>
          </a:xfrm>
          <a:prstGeom prst="rect">
            <a:avLst/>
          </a:prstGeom>
        </p:spPr>
      </p:pic>
      <p:sp>
        <p:nvSpPr>
          <p:cNvPr id="14" name="Rectangle 13">
            <a:extLst>
              <a:ext uri="{FF2B5EF4-FFF2-40B4-BE49-F238E27FC236}">
                <a16:creationId xmlns:a16="http://schemas.microsoft.com/office/drawing/2014/main" id="{7A7568A0-F819-551E-4780-20A651246990}"/>
              </a:ext>
            </a:extLst>
          </p:cNvPr>
          <p:cNvSpPr/>
          <p:nvPr userDrawn="1"/>
        </p:nvSpPr>
        <p:spPr>
          <a:xfrm>
            <a:off x="1024128" y="2162946"/>
            <a:ext cx="3794760" cy="2536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sp>
        <p:nvSpPr>
          <p:cNvPr id="16" name="Rectangle 15">
            <a:extLst>
              <a:ext uri="{FF2B5EF4-FFF2-40B4-BE49-F238E27FC236}">
                <a16:creationId xmlns:a16="http://schemas.microsoft.com/office/drawing/2014/main" id="{5711D903-56F9-B09B-0443-A76786804823}"/>
              </a:ext>
            </a:extLst>
          </p:cNvPr>
          <p:cNvSpPr/>
          <p:nvPr userDrawn="1"/>
        </p:nvSpPr>
        <p:spPr>
          <a:xfrm>
            <a:off x="1131655" y="2264499"/>
            <a:ext cx="3585549" cy="233542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9D91551-9B41-0ACF-0BE6-9D174E695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184" y="2889504"/>
            <a:ext cx="2852928" cy="1088136"/>
          </a:xfrm>
        </p:spPr>
        <p:txBody>
          <a:bodyPr rtlCol="0"/>
          <a:lstStyle>
            <a:lvl1pPr algn="ctr">
              <a:defRPr lang="fr-FR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545D3FB1-678F-0A9A-CCB6-435CE57DA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1312" y="2011680"/>
            <a:ext cx="2999232" cy="2843784"/>
          </a:xfrm>
        </p:spPr>
        <p:txBody>
          <a:bodyPr rtlCol="0"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lang="fr-FR" sz="2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 algn="l">
              <a:lnSpc>
                <a:spcPct val="150000"/>
              </a:lnSpc>
              <a:defRPr lang="fr-FR" sz="20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 algn="ctr">
              <a:defRPr lang="fr-FR" sz="16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 algn="ctr">
              <a:defRPr lang="fr-FR" sz="1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 algn="ctr">
              <a:defRPr lang="fr-FR" sz="1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4824669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362110-9E75-C1E6-F3D3-769A27CB658B}"/>
              </a:ext>
            </a:extLst>
          </p:cNvPr>
          <p:cNvSpPr/>
          <p:nvPr userDrawn="1"/>
        </p:nvSpPr>
        <p:spPr>
          <a:xfrm>
            <a:off x="4680" y="0"/>
            <a:ext cx="12191999" cy="23092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E61109-4A99-6337-9E7D-6AE0370E2A33}"/>
              </a:ext>
            </a:extLst>
          </p:cNvPr>
          <p:cNvSpPr/>
          <p:nvPr userDrawn="1"/>
        </p:nvSpPr>
        <p:spPr>
          <a:xfrm>
            <a:off x="1007819" y="319215"/>
            <a:ext cx="10185721" cy="14446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pic>
        <p:nvPicPr>
          <p:cNvPr id="11" name="Image 10" descr="Image contenant un mollusque, un insecte&#10;&#10;Description générée automatiquement">
            <a:extLst>
              <a:ext uri="{FF2B5EF4-FFF2-40B4-BE49-F238E27FC236}">
                <a16:creationId xmlns:a16="http://schemas.microsoft.com/office/drawing/2014/main" id="{13B4663F-72DF-CD37-DE9D-C35DFB37E8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902" y="1631192"/>
            <a:ext cx="1207554" cy="354511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C48BE494-2D3C-A618-4422-6EA949698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</p:spPr>
        <p:txBody>
          <a:bodyPr rtlCol="0"/>
          <a:lstStyle>
            <a:lvl1pPr algn="ctr">
              <a:defRPr lang="fr-FR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069ADF-8CD9-4E77-BB8D-70D8824C5A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628461"/>
            <a:ext cx="5181600" cy="3548501"/>
          </a:xfrm>
        </p:spPr>
        <p:txBody>
          <a:bodyPr rtlCol="0"/>
          <a:lstStyle>
            <a:defPPr>
              <a:defRPr lang="fr-FR"/>
            </a:def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628461"/>
            <a:ext cx="5181600" cy="3548501"/>
          </a:xfrm>
        </p:spPr>
        <p:txBody>
          <a:bodyPr rtlCol="0"/>
          <a:lstStyle>
            <a:defPPr>
              <a:defRPr lang="fr-FR"/>
            </a:def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19B248-9F11-0A11-E6AF-776D371E14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5EFD48A-F270-E4EE-7C35-F4304F3DDF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A7DEB86-4C56-EB31-FEEE-EC8AA99FB456}"/>
              </a:ext>
            </a:extLst>
          </p:cNvPr>
          <p:cNvSpPr/>
          <p:nvPr userDrawn="1"/>
        </p:nvSpPr>
        <p:spPr>
          <a:xfrm>
            <a:off x="4680" y="0"/>
            <a:ext cx="12191999" cy="23092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C19EDA-96E7-C255-DFF9-F36A187EBACD}"/>
              </a:ext>
            </a:extLst>
          </p:cNvPr>
          <p:cNvSpPr/>
          <p:nvPr userDrawn="1"/>
        </p:nvSpPr>
        <p:spPr>
          <a:xfrm>
            <a:off x="1007819" y="319215"/>
            <a:ext cx="10185721" cy="14446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pic>
        <p:nvPicPr>
          <p:cNvPr id="7" name="Image 6" descr="Image contenant un mollusque, un insecte&#10;&#10;Description générée automatiquement">
            <a:extLst>
              <a:ext uri="{FF2B5EF4-FFF2-40B4-BE49-F238E27FC236}">
                <a16:creationId xmlns:a16="http://schemas.microsoft.com/office/drawing/2014/main" id="{FAD938FE-3B63-4832-B610-64346C069F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902" y="1631192"/>
            <a:ext cx="1207554" cy="354511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B38128B-385C-B928-A4A8-BD98929D3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</p:spPr>
        <p:txBody>
          <a:bodyPr rtlCol="0"/>
          <a:lstStyle>
            <a:lvl1pPr algn="ctr">
              <a:defRPr lang="fr-FR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5BD6A3-F987-4FCC-A6EF-2EF0D33C0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fr-FR" sz="3200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lang="fr-FR" sz="3200"/>
            </a:lvl1pPr>
            <a:lvl2pPr>
              <a:defRPr lang="fr-FR" sz="2800"/>
            </a:lvl2pPr>
            <a:lvl3pPr>
              <a:defRPr lang="fr-FR" sz="2400"/>
            </a:lvl3pPr>
            <a:lvl4pPr>
              <a:defRPr lang="fr-FR" sz="2000"/>
            </a:lvl4pPr>
            <a:lvl5pPr>
              <a:defRPr lang="fr-FR" sz="2000"/>
            </a:lvl5pPr>
            <a:lvl6pPr>
              <a:defRPr lang="fr-FR" sz="2000"/>
            </a:lvl6pPr>
            <a:lvl7pPr>
              <a:defRPr lang="fr-FR" sz="2000"/>
            </a:lvl7pPr>
            <a:lvl8pPr>
              <a:defRPr lang="fr-FR" sz="2000"/>
            </a:lvl8pPr>
            <a:lvl9pPr>
              <a:defRPr lang="fr-FR" sz="200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8467220-06E3-427A-B4D3-9B0030E09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fr-FR" sz="1600"/>
            </a:lvl1pPr>
            <a:lvl2pPr marL="457200" indent="0">
              <a:buNone/>
              <a:defRPr lang="fr-FR" sz="1400"/>
            </a:lvl2pPr>
            <a:lvl3pPr marL="914400" indent="0">
              <a:buNone/>
              <a:defRPr lang="fr-FR" sz="1200"/>
            </a:lvl3pPr>
            <a:lvl4pPr marL="1371600" indent="0">
              <a:buNone/>
              <a:defRPr lang="fr-FR" sz="1000"/>
            </a:lvl4pPr>
            <a:lvl5pPr marL="1828800" indent="0">
              <a:buNone/>
              <a:defRPr lang="fr-FR" sz="1000"/>
            </a:lvl5pPr>
            <a:lvl6pPr marL="2286000" indent="0">
              <a:buNone/>
              <a:defRPr lang="fr-FR" sz="1000"/>
            </a:lvl6pPr>
            <a:lvl7pPr marL="2743200" indent="0">
              <a:buNone/>
              <a:defRPr lang="fr-FR" sz="1000"/>
            </a:lvl7pPr>
            <a:lvl8pPr marL="3200400" indent="0">
              <a:buNone/>
              <a:defRPr lang="fr-FR" sz="1000"/>
            </a:lvl8pPr>
            <a:lvl9pPr marL="3657600" indent="0">
              <a:buNone/>
              <a:defRPr lang="fr-FR" sz="100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5AEF53B-C85C-47DB-ADE4-C1D9FA68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FD4FD38-14E5-4C36-B948-8BF3F794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308F2A-1C19-4116-80DF-E24EDDF28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fr-FR" sz="3200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’image 2">
            <a:extLst>
              <a:ext uri="{FF2B5EF4-FFF2-40B4-BE49-F238E27FC236}">
                <a16:creationId xmlns:a16="http://schemas.microsoft.com/office/drawing/2014/main" id="{08A489A7-7CA6-4CC9-B634-FCB2E102C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lang="fr-FR" sz="3200"/>
            </a:lvl1pPr>
            <a:lvl2pPr marL="457200" indent="0">
              <a:buNone/>
              <a:defRPr lang="fr-FR" sz="2800"/>
            </a:lvl2pPr>
            <a:lvl3pPr marL="914400" indent="0">
              <a:buNone/>
              <a:defRPr lang="fr-FR" sz="2400"/>
            </a:lvl3pPr>
            <a:lvl4pPr marL="1371600" indent="0">
              <a:buNone/>
              <a:defRPr lang="fr-FR" sz="2000"/>
            </a:lvl4pPr>
            <a:lvl5pPr marL="1828800" indent="0">
              <a:buNone/>
              <a:defRPr lang="fr-FR" sz="2000"/>
            </a:lvl5pPr>
            <a:lvl6pPr marL="2286000" indent="0">
              <a:buNone/>
              <a:defRPr lang="fr-FR" sz="2000"/>
            </a:lvl6pPr>
            <a:lvl7pPr marL="2743200" indent="0">
              <a:buNone/>
              <a:defRPr lang="fr-FR" sz="2000"/>
            </a:lvl7pPr>
            <a:lvl8pPr marL="3200400" indent="0">
              <a:buNone/>
              <a:defRPr lang="fr-FR" sz="2000"/>
            </a:lvl8pPr>
            <a:lvl9pPr marL="3657600" indent="0">
              <a:buNone/>
              <a:defRPr lang="fr-FR" sz="2000"/>
            </a:lvl9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DF5F80D-1DB9-4E0A-8F68-924FC1C9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fr-FR" sz="1600"/>
            </a:lvl1pPr>
            <a:lvl2pPr marL="457200" indent="0">
              <a:buNone/>
              <a:defRPr lang="fr-FR" sz="1400"/>
            </a:lvl2pPr>
            <a:lvl3pPr marL="914400" indent="0">
              <a:buNone/>
              <a:defRPr lang="fr-FR" sz="1200"/>
            </a:lvl3pPr>
            <a:lvl4pPr marL="1371600" indent="0">
              <a:buNone/>
              <a:defRPr lang="fr-FR" sz="1000"/>
            </a:lvl4pPr>
            <a:lvl5pPr marL="1828800" indent="0">
              <a:buNone/>
              <a:defRPr lang="fr-FR" sz="1000"/>
            </a:lvl5pPr>
            <a:lvl6pPr marL="2286000" indent="0">
              <a:buNone/>
              <a:defRPr lang="fr-FR" sz="1000"/>
            </a:lvl6pPr>
            <a:lvl7pPr marL="2743200" indent="0">
              <a:buNone/>
              <a:defRPr lang="fr-FR" sz="1000"/>
            </a:lvl7pPr>
            <a:lvl8pPr marL="3200400" indent="0">
              <a:buNone/>
              <a:defRPr lang="fr-FR" sz="1000"/>
            </a:lvl8pPr>
            <a:lvl9pPr marL="3657600" indent="0">
              <a:buNone/>
              <a:defRPr lang="fr-FR" sz="100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DA4DA3-10C7-48A6-9B15-38222B8CA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584E7EE-5B3B-427E-9807-020AEF8C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fr-FR"/>
            </a:defPPr>
          </a:lstStyle>
          <a:p>
            <a:pPr lvl="0" rtl="0"/>
            <a:r>
              <a:rPr lang="fr-FR"/>
              <a:t>Modifiez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fr-FR"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80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9" r:id="rId3"/>
    <p:sldLayoutId id="2147483651" r:id="rId4"/>
    <p:sldLayoutId id="2147483650" r:id="rId5"/>
    <p:sldLayoutId id="2147483663" r:id="rId6"/>
    <p:sldLayoutId id="2147483665" r:id="rId7"/>
    <p:sldLayoutId id="2147483660" r:id="rId8"/>
    <p:sldLayoutId id="2147483661" r:id="rId9"/>
    <p:sldLayoutId id="2147483662" r:id="rId10"/>
    <p:sldLayoutId id="2147483666" r:id="rId11"/>
    <p:sldLayoutId id="2147483653" r:id="rId12"/>
    <p:sldLayoutId id="2147483664" r:id="rId13"/>
    <p:sldLayoutId id="2147483667" r:id="rId14"/>
    <p:sldLayoutId id="2147483652" r:id="rId15"/>
    <p:sldLayoutId id="2147483654" r:id="rId16"/>
    <p:sldLayoutId id="2147483655" r:id="rId17"/>
    <p:sldLayoutId id="2147483656" r:id="rId18"/>
    <p:sldLayoutId id="2147483657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fr-FR" sz="44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3292A"/>
        </a:buClr>
        <a:buFont typeface="Arial" panose="020B0604020202020204" pitchFamily="34" charset="0"/>
        <a:buChar char="•"/>
        <a:defRPr lang="fr-FR"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lang="fr-FR" sz="24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lang="fr-FR" sz="20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lang="fr-FR"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lang="fr-FR" sz="18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maisonduperinee.fr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24180B-35BA-C28E-820F-59C84FBDD9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77811" y="2558018"/>
            <a:ext cx="5139890" cy="170660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br>
              <a:rPr lang="fr-FR" sz="4400" spc="-20" dirty="0"/>
            </a:br>
            <a:r>
              <a:rPr lang="fr-FR" sz="4400" spc="-20" dirty="0"/>
              <a:t>Thérapie par ondes de chocs focales dans le cadre des vulvodynies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26260E8-21BF-1371-4767-5E86248A7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84812" y="4482258"/>
            <a:ext cx="4222376" cy="1227448"/>
          </a:xfrm>
        </p:spPr>
        <p:txBody>
          <a:bodyPr rtlCol="0">
            <a:normAutofit/>
          </a:bodyPr>
          <a:lstStyle>
            <a:defPPr>
              <a:defRPr lang="fr-FR"/>
            </a:defPPr>
          </a:lstStyle>
          <a:p>
            <a:pPr rtl="0"/>
            <a:r>
              <a:rPr lang="fr-FR" dirty="0"/>
              <a:t>Chloé BLUM</a:t>
            </a:r>
          </a:p>
          <a:p>
            <a:pPr rtl="0"/>
            <a:r>
              <a:rPr lang="fr-FR" dirty="0"/>
              <a:t>Médecin MPR pelvi-</a:t>
            </a:r>
            <a:r>
              <a:rPr lang="fr-FR" dirty="0" err="1"/>
              <a:t>périnéologue</a:t>
            </a:r>
            <a:r>
              <a:rPr lang="fr-FR" dirty="0"/>
              <a:t> - sexologue</a:t>
            </a:r>
          </a:p>
        </p:txBody>
      </p:sp>
    </p:spTree>
    <p:extLst>
      <p:ext uri="{BB962C8B-B14F-4D97-AF65-F5344CB8AC3E}">
        <p14:creationId xmlns:p14="http://schemas.microsoft.com/office/powerpoint/2010/main" val="317718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90AC0D-F624-B281-1AB5-687E5F6B32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9764" y="1426464"/>
            <a:ext cx="4628308" cy="4242816"/>
          </a:xfrm>
        </p:spPr>
        <p:txBody>
          <a:bodyPr rtlCol="0">
            <a:normAutofit fontScale="32500" lnSpcReduction="20000"/>
          </a:bodyPr>
          <a:lstStyle>
            <a:defPPr>
              <a:defRPr lang="fr-FR"/>
            </a:defPPr>
          </a:lstStyle>
          <a:p>
            <a:pPr rtl="0"/>
            <a:r>
              <a:rPr lang="fr-FR" dirty="0"/>
              <a:t>Ondes de chocs focales</a:t>
            </a:r>
          </a:p>
        </p:txBody>
      </p:sp>
      <p:pic>
        <p:nvPicPr>
          <p:cNvPr id="10" name="Image 9" descr="Accent floral en forme de feuille">
            <a:extLst>
              <a:ext uri="{FF2B5EF4-FFF2-40B4-BE49-F238E27FC236}">
                <a16:creationId xmlns:a16="http://schemas.microsoft.com/office/drawing/2014/main" id="{08A3395B-5659-47E4-8F54-71340961F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1633" flipH="1">
            <a:off x="819872" y="5166874"/>
            <a:ext cx="1243661" cy="790090"/>
          </a:xfrm>
          <a:prstGeom prst="rect">
            <a:avLst/>
          </a:prstGeom>
        </p:spPr>
      </p:pic>
      <p:pic>
        <p:nvPicPr>
          <p:cNvPr id="1929" name="Image 1928" descr="Accent floral en forme de feuille">
            <a:extLst>
              <a:ext uri="{FF2B5EF4-FFF2-40B4-BE49-F238E27FC236}">
                <a16:creationId xmlns:a16="http://schemas.microsoft.com/office/drawing/2014/main" id="{CF8E7A1B-4724-55CB-6FAD-D8E7562935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658" y="4248756"/>
            <a:ext cx="1791038" cy="203369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70675" y="1426464"/>
            <a:ext cx="5154548" cy="4929886"/>
          </a:xfrm>
        </p:spPr>
        <p:txBody>
          <a:bodyPr vert="horz" lIns="91440" tIns="45720" rIns="91440" bIns="45720" rtlCol="0" anchor="t">
            <a:normAutofit/>
          </a:bodyPr>
          <a:lstStyle>
            <a:defPPr>
              <a:defRPr lang="fr-FR"/>
            </a:defPPr>
          </a:lstStyle>
          <a:p>
            <a:pPr marL="342900" indent="-342900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b="1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Indications en médecine</a:t>
            </a:r>
          </a:p>
          <a:p>
            <a:pPr marL="342900" indent="-342900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b="1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Indications en pelvi-</a:t>
            </a:r>
            <a:r>
              <a:rPr lang="fr-FR" b="1" dirty="0" err="1">
                <a:latin typeface="Gill Sans Nova Light" panose="020B0302020104020203" pitchFamily="34" charset="0"/>
                <a:cs typeface="Gill Sans Light" panose="020B0302020104020203" pitchFamily="34" charset="-79"/>
              </a:rPr>
              <a:t>périnéologie</a:t>
            </a:r>
            <a:endParaRPr lang="fr-FR" b="1" dirty="0">
              <a:latin typeface="Gill Sans Nova Light" panose="020B0302020104020203" pitchFamily="34" charset="0"/>
              <a:cs typeface="Gill Sans Light" panose="020B0302020104020203" pitchFamily="34" charset="-79"/>
            </a:endParaRPr>
          </a:p>
          <a:p>
            <a:pPr marL="342900" indent="-342900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b="1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Etudes ondes de chocs focales / DPPC</a:t>
            </a:r>
          </a:p>
          <a:p>
            <a:pPr marL="342900" indent="-342900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b="1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Etude ondes de chocs focales / dyspareunies</a:t>
            </a:r>
          </a:p>
          <a:p>
            <a:pPr marL="342900" indent="-342900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b="1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Notre expérience clinique à la    Maison du Périnée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62884A3-BD82-0FC6-A582-54DD17DBC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9527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E09B1-03F7-574D-7EE5-0D0291866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0B3E89-DC1B-2158-1F5F-5BC8626D5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+mn-lt"/>
              </a:rPr>
              <a:t>Utilisation en médecine depuis 1980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4A6E3F-88E1-1044-345A-CDD323E765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EB97190-4681-EB89-3150-721EDFAB9B9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2800" y="2370667"/>
            <a:ext cx="9004060" cy="44873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sz="2400" dirty="0">
                <a:solidFill>
                  <a:srgbClr val="222222"/>
                </a:solidFill>
              </a:rPr>
              <a:t>O</a:t>
            </a:r>
            <a:r>
              <a:rPr lang="fr-FR" sz="2400" b="0" i="0" dirty="0">
                <a:solidFill>
                  <a:srgbClr val="222222"/>
                </a:solidFill>
                <a:effectLst/>
              </a:rPr>
              <a:t>ndes sonores audibles à haut niveau énergétique avec multiples indications</a:t>
            </a:r>
            <a:r>
              <a:rPr lang="fr-FR" sz="2400" dirty="0">
                <a:solidFill>
                  <a:srgbClr val="222222"/>
                </a:solidFill>
              </a:rPr>
              <a:t> </a:t>
            </a:r>
            <a:r>
              <a:rPr lang="fr-FR" sz="2400" b="0" i="0" dirty="0">
                <a:solidFill>
                  <a:srgbClr val="222222"/>
                </a:solidFill>
                <a:effectLst/>
              </a:rPr>
              <a:t>: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fr-FR" sz="2400" b="1" i="0" dirty="0">
                <a:solidFill>
                  <a:srgbClr val="222222"/>
                </a:solidFill>
                <a:effectLst/>
              </a:rPr>
              <a:t>Néphrologique</a:t>
            </a:r>
            <a:r>
              <a:rPr lang="fr-FR" sz="2400" dirty="0">
                <a:solidFill>
                  <a:srgbClr val="222222"/>
                </a:solidFill>
              </a:rPr>
              <a:t> </a:t>
            </a:r>
            <a:r>
              <a:rPr lang="fr-FR" sz="2400" b="0" i="0" dirty="0">
                <a:solidFill>
                  <a:srgbClr val="222222"/>
                </a:solidFill>
                <a:effectLst/>
              </a:rPr>
              <a:t>: haute intensité pour la lithotritie extra-corporelle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fr-FR" sz="2400" b="1" dirty="0">
                <a:solidFill>
                  <a:srgbClr val="222222"/>
                </a:solidFill>
              </a:rPr>
              <a:t>Orthopédique</a:t>
            </a:r>
            <a:r>
              <a:rPr lang="fr-FR" sz="2400" dirty="0">
                <a:solidFill>
                  <a:srgbClr val="222222"/>
                </a:solidFill>
              </a:rPr>
              <a:t> : </a:t>
            </a:r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fr-FR" b="0" i="0" dirty="0">
                <a:solidFill>
                  <a:srgbClr val="222222"/>
                </a:solidFill>
                <a:effectLst/>
              </a:rPr>
              <a:t>Ondes de chocs radiales ou focales (ou les 2)</a:t>
            </a:r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fr-FR" b="0" i="0" dirty="0">
                <a:solidFill>
                  <a:srgbClr val="444444"/>
                </a:solidFill>
                <a:effectLst/>
              </a:rPr>
              <a:t>Pseudarthroses, tendinopathies d’insertion, retards de cicatrisation des plaies et aux syndromes de douleur </a:t>
            </a:r>
            <a:r>
              <a:rPr lang="fr-FR" b="0" i="0" dirty="0" err="1">
                <a:solidFill>
                  <a:srgbClr val="444444"/>
                </a:solidFill>
                <a:effectLst/>
              </a:rPr>
              <a:t>myo</a:t>
            </a:r>
            <a:r>
              <a:rPr lang="fr-FR" b="0" i="0" dirty="0">
                <a:solidFill>
                  <a:srgbClr val="444444"/>
                </a:solidFill>
                <a:effectLst/>
              </a:rPr>
              <a:t>-fasciale.</a:t>
            </a:r>
            <a:endParaRPr lang="fr-FR" b="0" i="0" dirty="0">
              <a:solidFill>
                <a:srgbClr val="222222"/>
              </a:solidFill>
              <a:effectLst/>
            </a:endParaRPr>
          </a:p>
          <a:p>
            <a:pPr>
              <a:lnSpc>
                <a:spcPct val="100000"/>
              </a:lnSpc>
            </a:pPr>
            <a:r>
              <a:rPr lang="fr-FR" sz="2400" b="1" dirty="0"/>
              <a:t>Neurologique</a:t>
            </a:r>
            <a:r>
              <a:rPr lang="fr-FR" sz="2400" dirty="0"/>
              <a:t> : stimulation </a:t>
            </a:r>
            <a:r>
              <a:rPr lang="fr-FR" sz="2400" dirty="0" err="1"/>
              <a:t>trans-crânienne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457333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D85C80-E94C-6F12-8D60-F6C215A52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3"/>
                </a:solidFill>
                <a:latin typeface="+mn-lt"/>
              </a:rPr>
              <a:t>Indications en pelvi-</a:t>
            </a:r>
            <a:r>
              <a:rPr lang="fr-FR" dirty="0" err="1">
                <a:solidFill>
                  <a:schemeClr val="accent3"/>
                </a:solidFill>
                <a:latin typeface="+mn-lt"/>
              </a:rPr>
              <a:t>périnéologie</a:t>
            </a:r>
            <a:r>
              <a:rPr lang="fr-FR" dirty="0">
                <a:latin typeface="+mn-lt"/>
              </a:rPr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9C7884-2347-D43F-97B3-B0A12FD878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305B8C4-8D42-A03B-2D87-4F46EC9D738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42196" y="2630594"/>
            <a:ext cx="8395208" cy="4487333"/>
          </a:xfrm>
        </p:spPr>
        <p:txBody>
          <a:bodyPr>
            <a:normAutofit/>
          </a:bodyPr>
          <a:lstStyle/>
          <a:p>
            <a:pPr marL="0" indent="0" rtl="0">
              <a:lnSpc>
                <a:spcPct val="150000"/>
              </a:lnSpc>
              <a:buNone/>
            </a:pPr>
            <a:r>
              <a:rPr lang="fr-FR" sz="2400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Troubles vésico-sphinctériens</a:t>
            </a:r>
          </a:p>
          <a:p>
            <a:pPr marL="571500" lvl="1" indent="-342900">
              <a:lnSpc>
                <a:spcPct val="150000"/>
              </a:lnSpc>
            </a:pPr>
            <a:r>
              <a:rPr lang="fr-FR" sz="2000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IUE par renforcement du plancher pelvien</a:t>
            </a:r>
          </a:p>
          <a:p>
            <a:pPr marL="571500" lvl="1" indent="-342900">
              <a:lnSpc>
                <a:spcPct val="150000"/>
              </a:lnSpc>
            </a:pPr>
            <a:r>
              <a:rPr lang="fr-FR" sz="2000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SCHAV (comme pour la spasticité musculaire)</a:t>
            </a:r>
          </a:p>
          <a:p>
            <a:pPr marL="0" indent="0" rtl="0">
              <a:lnSpc>
                <a:spcPct val="150000"/>
              </a:lnSpc>
              <a:buNone/>
            </a:pPr>
            <a:r>
              <a:rPr lang="fr-FR" sz="2400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Troubles érectiles d’origine vasculaire</a:t>
            </a:r>
          </a:p>
          <a:p>
            <a:pPr marL="0" indent="0" rtl="0">
              <a:lnSpc>
                <a:spcPct val="150000"/>
              </a:lnSpc>
              <a:buNone/>
            </a:pPr>
            <a:r>
              <a:rPr lang="fr-FR" sz="2400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Maladie de Lapeyronie</a:t>
            </a:r>
          </a:p>
          <a:p>
            <a:pPr marL="0" indent="0" rtl="0">
              <a:lnSpc>
                <a:spcPct val="150000"/>
              </a:lnSpc>
              <a:buNone/>
            </a:pPr>
            <a:r>
              <a:rPr lang="fr-FR" sz="2400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Douleurs pelvi-périnéales chroniques</a:t>
            </a:r>
          </a:p>
          <a:p>
            <a:endParaRPr lang="fr-FR" sz="2400" dirty="0">
              <a:solidFill>
                <a:schemeClr val="tx1"/>
              </a:solidFill>
            </a:endParaRPr>
          </a:p>
          <a:p>
            <a:endParaRPr lang="fr-FR" sz="24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8AADC72-5074-730F-FF90-C4E4EF288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2377" y="2626512"/>
            <a:ext cx="4894861" cy="275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581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B3B091-1EF7-60AC-F1E3-CCD6506CD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1"/>
            <a:ext cx="11430000" cy="1076864"/>
          </a:xfrm>
        </p:spPr>
        <p:txBody>
          <a:bodyPr/>
          <a:lstStyle/>
          <a:p>
            <a:pPr marL="0" indent="0" rtl="0">
              <a:lnSpc>
                <a:spcPct val="150000"/>
              </a:lnSpc>
              <a:buNone/>
            </a:pPr>
            <a:r>
              <a:rPr lang="fr-FR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Effet sur les douleurs chroniques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8A6430-CBF4-43FC-04BE-ACD17C8E52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0231181-DEBE-4AEB-E5D5-61E2C6F40A8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655634" y="2782712"/>
            <a:ext cx="9620272" cy="4075288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400" b="0" i="0" dirty="0" err="1">
                <a:solidFill>
                  <a:srgbClr val="222222"/>
                </a:solidFill>
                <a:effectLst/>
              </a:rPr>
              <a:t>Angiogénèse</a:t>
            </a:r>
            <a:r>
              <a:rPr lang="fr-FR" sz="2400" b="0" i="0" dirty="0">
                <a:solidFill>
                  <a:srgbClr val="222222"/>
                </a:solidFill>
                <a:effectLst/>
              </a:rPr>
              <a:t> par synthèse de VEGF (facteur de croissance endothéliale vasculaire)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400" b="0" i="0" dirty="0">
                <a:solidFill>
                  <a:srgbClr val="222222"/>
                </a:solidFill>
                <a:effectLst/>
              </a:rPr>
              <a:t>Anti-inflammatoire par synthèse de NO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400" b="0" i="0" dirty="0">
                <a:solidFill>
                  <a:srgbClr val="222222"/>
                </a:solidFill>
                <a:effectLst/>
              </a:rPr>
              <a:t>Activation </a:t>
            </a:r>
            <a:r>
              <a:rPr lang="fr-FR" sz="2400" b="0" i="0" dirty="0" err="1">
                <a:solidFill>
                  <a:srgbClr val="222222"/>
                </a:solidFill>
                <a:effectLst/>
              </a:rPr>
              <a:t>gate</a:t>
            </a:r>
            <a:r>
              <a:rPr lang="fr-FR" sz="2400" b="0" i="0" dirty="0">
                <a:solidFill>
                  <a:srgbClr val="222222"/>
                </a:solidFill>
                <a:effectLst/>
              </a:rPr>
              <a:t>-control par libération de substance P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400" b="0" i="0" dirty="0">
                <a:solidFill>
                  <a:srgbClr val="222222"/>
                </a:solidFill>
                <a:effectLst/>
              </a:rPr>
              <a:t>Stabilisation du seuil douloureux par effet de cavitation qui inhibe la sensibilisation centrale</a:t>
            </a:r>
          </a:p>
          <a:p>
            <a:pPr marL="0" indent="0" algn="l">
              <a:lnSpc>
                <a:spcPct val="120000"/>
              </a:lnSpc>
              <a:spcAft>
                <a:spcPts val="800"/>
              </a:spcAft>
              <a:buNone/>
            </a:pPr>
            <a:r>
              <a:rPr lang="fr-FR" sz="2400" b="0" i="0" dirty="0">
                <a:solidFill>
                  <a:srgbClr val="222222"/>
                </a:solidFill>
                <a:effectLst/>
              </a:rPr>
              <a:t> </a:t>
            </a:r>
          </a:p>
          <a:p>
            <a:pPr marL="0" indent="0" algn="l">
              <a:lnSpc>
                <a:spcPct val="120000"/>
              </a:lnSpc>
              <a:spcAft>
                <a:spcPts val="800"/>
              </a:spcAft>
              <a:buNone/>
            </a:pPr>
            <a:r>
              <a:rPr lang="fr-FR" sz="2400" b="0" i="0" dirty="0">
                <a:solidFill>
                  <a:srgbClr val="222222"/>
                </a:solidFill>
                <a:effectLst/>
              </a:rPr>
              <a:t> </a:t>
            </a:r>
          </a:p>
          <a:p>
            <a:pPr marL="0" indent="0">
              <a:buNone/>
            </a:pPr>
            <a:endParaRPr lang="fr-FR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613853-A582-741B-C0D1-1BE4A938702B}"/>
              </a:ext>
            </a:extLst>
          </p:cNvPr>
          <p:cNvSpPr txBox="1"/>
          <p:nvPr/>
        </p:nvSpPr>
        <p:spPr>
          <a:xfrm>
            <a:off x="64698" y="6015161"/>
            <a:ext cx="12127301" cy="839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20000"/>
              </a:lnSpc>
              <a:spcAft>
                <a:spcPts val="800"/>
              </a:spcAft>
              <a:buNone/>
            </a:pP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Mariotto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S, de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Prati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AC, Cavalieri E, Amelio E,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Marlinghaus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E, Suzuki H.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Extracorporeal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shock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wave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therapy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in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inflammatory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diseases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: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molecular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mechanism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that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triggers anti-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inflammatory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action.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Curr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Med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Chem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2009;16(19):2366-72</a:t>
            </a:r>
          </a:p>
          <a:p>
            <a:pPr marL="0" indent="0" algn="l">
              <a:lnSpc>
                <a:spcPct val="120000"/>
              </a:lnSpc>
              <a:spcAft>
                <a:spcPts val="800"/>
              </a:spcAft>
              <a:buNone/>
            </a:pP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Maier M,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Averbeck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B,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Milz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S,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Refior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H.J, Schmitz C. Substance P and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prostaglandin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E2 release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after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shock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wave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application to the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rabbit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femur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. Clin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Orthop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Relat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Res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2003;406:237-45.</a:t>
            </a:r>
          </a:p>
          <a:p>
            <a:pPr marL="0" indent="0" algn="l">
              <a:lnSpc>
                <a:spcPct val="120000"/>
              </a:lnSpc>
              <a:spcAft>
                <a:spcPts val="800"/>
              </a:spcAft>
              <a:buNone/>
            </a:pP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Salama AB,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Abouelnaga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WA.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Effect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of radial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shock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wave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on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chronic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pelvic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pain syndrome/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chronic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prostatitis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. J Phys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Ther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r-FR" sz="1000" b="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Sci</a:t>
            </a:r>
            <a:r>
              <a:rPr lang="fr-FR" sz="1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 2018;30(9):1145-9.</a:t>
            </a:r>
          </a:p>
        </p:txBody>
      </p:sp>
    </p:spTree>
    <p:extLst>
      <p:ext uri="{BB962C8B-B14F-4D97-AF65-F5344CB8AC3E}">
        <p14:creationId xmlns:p14="http://schemas.microsoft.com/office/powerpoint/2010/main" val="706515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91A11-6274-1C5E-97DA-EE5A0876C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24363F-FA54-661C-9A78-17783A85D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72" y="226996"/>
            <a:ext cx="11430000" cy="1325563"/>
          </a:xfrm>
        </p:spPr>
        <p:txBody>
          <a:bodyPr>
            <a:normAutofit fontScale="90000"/>
          </a:bodyPr>
          <a:lstStyle/>
          <a:p>
            <a:pPr marL="0" indent="0" rtl="0">
              <a:lnSpc>
                <a:spcPct val="100000"/>
              </a:lnSpc>
              <a:buNone/>
            </a:pPr>
            <a:r>
              <a:rPr lang="fr-FR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Etude efficacité des ondes focales sur les douleurs </a:t>
            </a:r>
            <a:br>
              <a:rPr lang="fr-FR" dirty="0">
                <a:latin typeface="Gill Sans Nova Light" panose="020B0302020104020203" pitchFamily="34" charset="0"/>
                <a:cs typeface="Gill Sans Light" panose="020B0302020104020203" pitchFamily="34" charset="-79"/>
              </a:rPr>
            </a:br>
            <a:r>
              <a:rPr lang="fr-FR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pelvi-périnéales chroniques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53B3884-91E6-05F0-1842-0C254C008F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A4C0468-FA50-D324-9E2E-1AA3D72BDA8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46920" y="2914182"/>
            <a:ext cx="11204288" cy="317308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400" dirty="0">
                <a:solidFill>
                  <a:srgbClr val="222222"/>
                </a:solidFill>
              </a:rPr>
              <a:t>Etude double aveugle – prostatite chronique (DPPC)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400" dirty="0">
                <a:solidFill>
                  <a:srgbClr val="222222"/>
                </a:solidFill>
              </a:rPr>
              <a:t>Ondes de choc appliquées dans la région périnéale.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400" dirty="0">
                <a:solidFill>
                  <a:srgbClr val="222222"/>
                </a:solidFill>
              </a:rPr>
              <a:t>Tous les patients du groupe traité par ondes de choc = amélioration des douleurs, de la qualité de vie p &lt;0, 0001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FR" sz="2400" dirty="0">
                <a:solidFill>
                  <a:srgbClr val="222222"/>
                </a:solidFill>
              </a:rPr>
              <a:t>Revue systématique de 2017 confirme ESWT permettait un traitement sûr et efficace du CPPS à court terme.</a:t>
            </a:r>
            <a:endParaRPr lang="fr-FR" sz="2400" b="0" i="0" dirty="0">
              <a:solidFill>
                <a:srgbClr val="222222"/>
              </a:solidFill>
              <a:effectLst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867737-F455-924E-5615-42304E77C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5327" y="1771287"/>
            <a:ext cx="2928562" cy="18670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66F1DF-D311-701C-8D65-DAB06218BAE9}"/>
              </a:ext>
            </a:extLst>
          </p:cNvPr>
          <p:cNvSpPr txBox="1"/>
          <p:nvPr/>
        </p:nvSpPr>
        <p:spPr>
          <a:xfrm>
            <a:off x="7620" y="5904699"/>
            <a:ext cx="12192000" cy="634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  <a:spcAft>
                <a:spcPts val="800"/>
              </a:spcAft>
              <a:buNone/>
            </a:pPr>
            <a:r>
              <a:rPr lang="fr-FR" sz="1000" b="0" i="0" dirty="0">
                <a:solidFill>
                  <a:srgbClr val="222222"/>
                </a:solidFill>
                <a:effectLst/>
              </a:rPr>
              <a:t>Zimmermann, R.; </a:t>
            </a:r>
            <a:r>
              <a:rPr lang="fr-FR" sz="1000" b="0" i="0" dirty="0" err="1">
                <a:solidFill>
                  <a:srgbClr val="222222"/>
                </a:solidFill>
                <a:effectLst/>
              </a:rPr>
              <a:t>Cumpanas</a:t>
            </a:r>
            <a:r>
              <a:rPr lang="fr-FR" sz="1000" b="0" i="0" dirty="0">
                <a:solidFill>
                  <a:srgbClr val="222222"/>
                </a:solidFill>
                <a:effectLst/>
              </a:rPr>
              <a:t>, A.; </a:t>
            </a:r>
            <a:r>
              <a:rPr lang="fr-FR" sz="1000" b="0" i="0" dirty="0" err="1">
                <a:solidFill>
                  <a:srgbClr val="222222"/>
                </a:solidFill>
                <a:effectLst/>
              </a:rPr>
              <a:t>Miclea</a:t>
            </a:r>
            <a:r>
              <a:rPr lang="fr-FR" sz="1000" b="0" i="0" dirty="0">
                <a:solidFill>
                  <a:srgbClr val="222222"/>
                </a:solidFill>
                <a:effectLst/>
              </a:rPr>
              <a:t>, F.; </a:t>
            </a:r>
            <a:r>
              <a:rPr lang="fr-FR" sz="1000" b="0" i="0" dirty="0" err="1">
                <a:solidFill>
                  <a:srgbClr val="222222"/>
                </a:solidFill>
                <a:effectLst/>
              </a:rPr>
              <a:t>Janetschek</a:t>
            </a:r>
            <a:r>
              <a:rPr lang="fr-FR" sz="1000" b="0" i="0" dirty="0">
                <a:solidFill>
                  <a:srgbClr val="222222"/>
                </a:solidFill>
                <a:effectLst/>
              </a:rPr>
              <a:t>, </a:t>
            </a:r>
            <a:r>
              <a:rPr lang="fr-FR" sz="1000" b="0" i="0" dirty="0" err="1">
                <a:solidFill>
                  <a:srgbClr val="222222"/>
                </a:solidFill>
                <a:effectLst/>
              </a:rPr>
              <a:t>Gü</a:t>
            </a:r>
            <a:r>
              <a:rPr lang="fr-FR" sz="1000" b="0" i="0" dirty="0">
                <a:solidFill>
                  <a:srgbClr val="222222"/>
                </a:solidFill>
                <a:effectLst/>
              </a:rPr>
              <a:t>.: </a:t>
            </a:r>
            <a:r>
              <a:rPr lang="fr-FR" sz="1000" b="0" i="0" dirty="0" err="1">
                <a:solidFill>
                  <a:srgbClr val="222222"/>
                </a:solidFill>
                <a:effectLst/>
              </a:rPr>
              <a:t>Extracorporeal</a:t>
            </a:r>
            <a:r>
              <a:rPr lang="fr-FR" sz="1000" dirty="0">
                <a:solidFill>
                  <a:srgbClr val="222222"/>
                </a:solidFill>
              </a:rPr>
              <a:t> </a:t>
            </a:r>
            <a:r>
              <a:rPr lang="fr-FR" sz="1000" b="0" i="0" dirty="0" err="1">
                <a:solidFill>
                  <a:srgbClr val="222222"/>
                </a:solidFill>
                <a:effectLst/>
              </a:rPr>
              <a:t>shock</a:t>
            </a:r>
            <a:r>
              <a:rPr lang="fr-FR" sz="1000" b="0" i="0" dirty="0">
                <a:solidFill>
                  <a:srgbClr val="222222"/>
                </a:solidFill>
                <a:effectLst/>
              </a:rPr>
              <a:t> </a:t>
            </a:r>
            <a:r>
              <a:rPr lang="fr-FR" sz="1000" b="0" i="0" dirty="0" err="1">
                <a:solidFill>
                  <a:srgbClr val="222222"/>
                </a:solidFill>
                <a:effectLst/>
              </a:rPr>
              <a:t>wave</a:t>
            </a:r>
            <a:r>
              <a:rPr lang="fr-FR" sz="1000" b="0" i="0" dirty="0">
                <a:solidFill>
                  <a:srgbClr val="222222"/>
                </a:solidFill>
                <a:effectLst/>
              </a:rPr>
              <a:t> </a:t>
            </a:r>
            <a:r>
              <a:rPr lang="fr-FR" sz="1000" b="0" i="0" dirty="0" err="1">
                <a:solidFill>
                  <a:srgbClr val="222222"/>
                </a:solidFill>
                <a:effectLst/>
              </a:rPr>
              <a:t>therapy</a:t>
            </a:r>
            <a:r>
              <a:rPr lang="fr-FR" sz="1000" b="0" i="0" dirty="0">
                <a:solidFill>
                  <a:srgbClr val="222222"/>
                </a:solidFill>
                <a:effectLst/>
              </a:rPr>
              <a:t> for the </a:t>
            </a:r>
            <a:r>
              <a:rPr lang="fr-FR" sz="1000" b="0" i="0" dirty="0" err="1">
                <a:solidFill>
                  <a:srgbClr val="222222"/>
                </a:solidFill>
                <a:effectLst/>
              </a:rPr>
              <a:t>treatment</a:t>
            </a:r>
            <a:r>
              <a:rPr lang="fr-FR" sz="1000" b="0" i="0" dirty="0">
                <a:solidFill>
                  <a:srgbClr val="222222"/>
                </a:solidFill>
                <a:effectLst/>
              </a:rPr>
              <a:t> of </a:t>
            </a:r>
            <a:r>
              <a:rPr lang="fr-FR" sz="1000" b="0" i="0" dirty="0" err="1">
                <a:solidFill>
                  <a:srgbClr val="222222"/>
                </a:solidFill>
                <a:effectLst/>
              </a:rPr>
              <a:t>chronic</a:t>
            </a:r>
            <a:r>
              <a:rPr lang="fr-FR" sz="1000" b="0" i="0" dirty="0">
                <a:solidFill>
                  <a:srgbClr val="222222"/>
                </a:solidFill>
                <a:effectLst/>
              </a:rPr>
              <a:t> </a:t>
            </a:r>
            <a:r>
              <a:rPr lang="fr-FR" sz="1000" b="0" i="0" dirty="0" err="1">
                <a:solidFill>
                  <a:srgbClr val="222222"/>
                </a:solidFill>
                <a:effectLst/>
              </a:rPr>
              <a:t>pelvic</a:t>
            </a:r>
            <a:r>
              <a:rPr lang="fr-FR" sz="1000" b="0" i="0" dirty="0">
                <a:solidFill>
                  <a:srgbClr val="222222"/>
                </a:solidFill>
                <a:effectLst/>
              </a:rPr>
              <a:t> pain syndrome in males: a </a:t>
            </a:r>
            <a:r>
              <a:rPr lang="fr-FR" sz="1000" b="0" i="0" dirty="0" err="1">
                <a:solidFill>
                  <a:srgbClr val="222222"/>
                </a:solidFill>
                <a:effectLst/>
              </a:rPr>
              <a:t>randomised</a:t>
            </a:r>
            <a:r>
              <a:rPr lang="fr-FR" sz="1000" b="0" i="0" dirty="0">
                <a:solidFill>
                  <a:srgbClr val="222222"/>
                </a:solidFill>
                <a:effectLst/>
              </a:rPr>
              <a:t>, double-blind, placebo </a:t>
            </a:r>
            <a:r>
              <a:rPr lang="fr-FR" sz="1000" b="0" i="0" dirty="0" err="1">
                <a:solidFill>
                  <a:srgbClr val="222222"/>
                </a:solidFill>
                <a:effectLst/>
              </a:rPr>
              <a:t>controlled</a:t>
            </a:r>
            <a:r>
              <a:rPr lang="fr-FR" sz="1000" b="0" i="0" dirty="0">
                <a:solidFill>
                  <a:srgbClr val="222222"/>
                </a:solidFill>
                <a:effectLst/>
              </a:rPr>
              <a:t> </a:t>
            </a:r>
            <a:r>
              <a:rPr lang="fr-FR" sz="1000" b="0" i="0" dirty="0" err="1">
                <a:solidFill>
                  <a:srgbClr val="222222"/>
                </a:solidFill>
                <a:effectLst/>
              </a:rPr>
              <a:t>study</a:t>
            </a:r>
            <a:r>
              <a:rPr lang="fr-FR" sz="1000" b="0" i="0" dirty="0">
                <a:solidFill>
                  <a:srgbClr val="222222"/>
                </a:solidFill>
                <a:effectLst/>
              </a:rPr>
              <a:t>, </a:t>
            </a:r>
            <a:r>
              <a:rPr lang="fr-FR" sz="1000" b="0" i="0" dirty="0" err="1">
                <a:solidFill>
                  <a:srgbClr val="222222"/>
                </a:solidFill>
                <a:effectLst/>
              </a:rPr>
              <a:t>European</a:t>
            </a:r>
            <a:r>
              <a:rPr lang="fr-FR" sz="1000" b="0" i="0" dirty="0">
                <a:solidFill>
                  <a:srgbClr val="222222"/>
                </a:solidFill>
                <a:effectLst/>
              </a:rPr>
              <a:t> </a:t>
            </a:r>
            <a:r>
              <a:rPr lang="fr-FR" sz="1000" b="0" i="0" dirty="0" err="1">
                <a:solidFill>
                  <a:srgbClr val="222222"/>
                </a:solidFill>
                <a:effectLst/>
              </a:rPr>
              <a:t>urology</a:t>
            </a:r>
            <a:r>
              <a:rPr lang="fr-FR" sz="1000" b="0" i="0" dirty="0">
                <a:solidFill>
                  <a:srgbClr val="222222"/>
                </a:solidFill>
                <a:effectLst/>
              </a:rPr>
              <a:t>, 2009</a:t>
            </a:r>
          </a:p>
          <a:p>
            <a:pPr marL="0" indent="0" algn="l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1000" b="0" i="0" dirty="0">
                <a:solidFill>
                  <a:srgbClr val="222222"/>
                </a:solidFill>
                <a:effectLst/>
              </a:rPr>
              <a:t>Extracorporeal Shock Wave Therapy (ESWT) in Urology: A Systematic Review of Outcome in </a:t>
            </a:r>
            <a:r>
              <a:rPr lang="en-US" sz="1000" b="0" i="0" dirty="0" err="1">
                <a:solidFill>
                  <a:srgbClr val="222222"/>
                </a:solidFill>
                <a:effectLst/>
              </a:rPr>
              <a:t>Peyronie's</a:t>
            </a:r>
            <a:r>
              <a:rPr lang="en-US" sz="1000" b="0" i="0" dirty="0">
                <a:solidFill>
                  <a:srgbClr val="222222"/>
                </a:solidFill>
                <a:effectLst/>
              </a:rPr>
              <a:t> Disease, Erectile Dysfunction and Chronic Pelvic Pain. World J Urol. 2017 Jan</a:t>
            </a:r>
            <a:endParaRPr lang="fr-FR" sz="1000" b="0" i="0" dirty="0">
              <a:solidFill>
                <a:srgbClr val="22222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33182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F09C8-4ADB-4E5D-2AC3-D9844B274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A889CB-60EA-FFD9-AB35-4EFA72A75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72" y="226996"/>
            <a:ext cx="11430000" cy="1325563"/>
          </a:xfrm>
        </p:spPr>
        <p:txBody>
          <a:bodyPr>
            <a:normAutofit fontScale="90000"/>
          </a:bodyPr>
          <a:lstStyle/>
          <a:p>
            <a:pPr marL="0" indent="0" rtl="0">
              <a:lnSpc>
                <a:spcPct val="100000"/>
              </a:lnSpc>
              <a:buNone/>
            </a:pPr>
            <a:r>
              <a:rPr lang="fr-FR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Etude efficacité des ondes focales sur les</a:t>
            </a:r>
            <a:br>
              <a:rPr lang="fr-FR" dirty="0">
                <a:latin typeface="Gill Sans Nova Light" panose="020B0302020104020203" pitchFamily="34" charset="0"/>
                <a:cs typeface="Gill Sans Light" panose="020B0302020104020203" pitchFamily="34" charset="-79"/>
              </a:rPr>
            </a:br>
            <a:r>
              <a:rPr lang="fr-FR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dyspareunies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ED35C9-EFC2-E1B9-4664-F9A4BEC1E2D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797BA173-578F-F670-F481-98AFE1693AA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48266" y="2319688"/>
            <a:ext cx="10737606" cy="4239156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sz="2400" b="1" i="0" u="sng" dirty="0">
                <a:solidFill>
                  <a:srgbClr val="222222"/>
                </a:solidFill>
                <a:effectLst/>
              </a:rPr>
              <a:t>Etude prospective, randomisée, en double aveugle, contrôlée par placebo. </a:t>
            </a:r>
          </a:p>
          <a:p>
            <a:pPr marL="0" indent="0" algn="l"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sz="1200" b="0" i="0" dirty="0">
                <a:solidFill>
                  <a:srgbClr val="222222"/>
                </a:solidFill>
                <a:effectLst/>
              </a:rPr>
              <a:t>Karel Hurt, République tchèque</a:t>
            </a:r>
          </a:p>
          <a:p>
            <a:pPr marL="0" indent="0" algn="l"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sz="2000" b="0" i="0" dirty="0">
                <a:solidFill>
                  <a:srgbClr val="222222"/>
                </a:solidFill>
                <a:effectLst/>
              </a:rPr>
              <a:t>62 femmes présentant une dyspareunie</a:t>
            </a:r>
          </a:p>
          <a:p>
            <a:pPr marL="0" indent="0" algn="l"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sz="2000" b="0" i="0" dirty="0">
                <a:solidFill>
                  <a:srgbClr val="222222"/>
                </a:solidFill>
                <a:effectLst/>
              </a:rPr>
              <a:t>Traitement par ondes de chocs focales hebdomadaires pendant 4 semaines</a:t>
            </a:r>
          </a:p>
          <a:p>
            <a:pPr marL="0" indent="0" algn="l"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sz="2000" b="0" i="0" dirty="0">
                <a:solidFill>
                  <a:srgbClr val="222222"/>
                </a:solidFill>
                <a:effectLst/>
              </a:rPr>
              <a:t>Evaluation dyspareunie score </a:t>
            </a:r>
            <a:r>
              <a:rPr lang="fr-FR" sz="2000" b="0" i="0" dirty="0" err="1">
                <a:solidFill>
                  <a:srgbClr val="222222"/>
                </a:solidFill>
                <a:effectLst/>
              </a:rPr>
              <a:t>Marinoff</a:t>
            </a:r>
            <a:r>
              <a:rPr lang="fr-FR" sz="2000" b="0" i="0" dirty="0">
                <a:solidFill>
                  <a:srgbClr val="222222"/>
                </a:solidFill>
                <a:effectLst/>
              </a:rPr>
              <a:t> et EVA 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fr-FR" sz="2000" dirty="0">
                <a:solidFill>
                  <a:srgbClr val="222222"/>
                </a:solidFill>
              </a:rPr>
              <a:t>A</a:t>
            </a:r>
            <a:r>
              <a:rPr lang="fr-FR" sz="2000" b="0" i="0" dirty="0">
                <a:solidFill>
                  <a:srgbClr val="222222"/>
                </a:solidFill>
                <a:effectLst/>
              </a:rPr>
              <a:t>vant traitement </a:t>
            </a:r>
          </a:p>
          <a:p>
            <a:pPr>
              <a:lnSpc>
                <a:spcPct val="100000"/>
              </a:lnSpc>
            </a:pPr>
            <a:r>
              <a:rPr lang="fr-FR" sz="2000" b="0" i="0" dirty="0">
                <a:solidFill>
                  <a:srgbClr val="222222"/>
                </a:solidFill>
                <a:effectLst/>
              </a:rPr>
              <a:t>À 1, 4 et 12 semaines après la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sz="2000" b="0" i="0" dirty="0">
                <a:solidFill>
                  <a:srgbClr val="222222"/>
                </a:solidFill>
                <a:effectLst/>
              </a:rPr>
              <a:t>dernière séance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endParaRPr lang="fr-FR" sz="2000" b="0" i="0" dirty="0">
              <a:solidFill>
                <a:srgbClr val="222222"/>
              </a:solidFill>
              <a:effectLst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64F537D-DBB1-8C4E-B6F7-3EBC7BD8A7EB}"/>
              </a:ext>
            </a:extLst>
          </p:cNvPr>
          <p:cNvSpPr txBox="1"/>
          <p:nvPr/>
        </p:nvSpPr>
        <p:spPr>
          <a:xfrm>
            <a:off x="8560790" y="3214339"/>
            <a:ext cx="3590223" cy="33445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>
              <a:lnSpc>
                <a:spcPts val="1177"/>
              </a:lnSpc>
              <a:spcAft>
                <a:spcPts val="800"/>
              </a:spcAft>
            </a:pPr>
            <a:endParaRPr lang="fr-FR" sz="1800" i="0" dirty="0">
              <a:solidFill>
                <a:srgbClr val="222222"/>
              </a:solidFill>
              <a:effectLst/>
              <a:latin typeface="Calibri" panose="020F0502020204030204" pitchFamily="34" charset="0"/>
            </a:endParaRPr>
          </a:p>
          <a:p>
            <a:pPr algn="l">
              <a:lnSpc>
                <a:spcPts val="1177"/>
              </a:lnSpc>
              <a:spcAft>
                <a:spcPts val="800"/>
              </a:spcAft>
            </a:pPr>
            <a:r>
              <a:rPr lang="fr-FR" sz="1800" i="0" dirty="0" err="1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Marinoff</a:t>
            </a:r>
            <a:endParaRPr lang="fr-FR" sz="1800" i="0" dirty="0">
              <a:solidFill>
                <a:srgbClr val="222222"/>
              </a:solidFill>
              <a:effectLst/>
              <a:latin typeface="Calibri" panose="020F0502020204030204" pitchFamily="34" charset="0"/>
            </a:endParaRPr>
          </a:p>
          <a:p>
            <a:pPr algn="l">
              <a:lnSpc>
                <a:spcPts val="1177"/>
              </a:lnSpc>
              <a:spcAft>
                <a:spcPts val="800"/>
              </a:spcAft>
            </a:pPr>
            <a:r>
              <a:rPr lang="fr-FR" sz="180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Incidence de la douleur sur la pratique rapports sexuels pénétrants :</a:t>
            </a:r>
          </a:p>
          <a:p>
            <a:pPr algn="l">
              <a:lnSpc>
                <a:spcPts val="1177"/>
              </a:lnSpc>
              <a:spcAft>
                <a:spcPts val="800"/>
              </a:spcAft>
            </a:pPr>
            <a:endParaRPr lang="fr-FR" sz="1800" i="0" dirty="0">
              <a:solidFill>
                <a:srgbClr val="222222"/>
              </a:solidFill>
              <a:effectLst/>
              <a:latin typeface="Calibri" panose="020F0502020204030204" pitchFamily="34" charset="0"/>
            </a:endParaRPr>
          </a:p>
          <a:p>
            <a:pPr algn="l">
              <a:lnSpc>
                <a:spcPts val="1177"/>
              </a:lnSpc>
              <a:spcAft>
                <a:spcPts val="800"/>
              </a:spcAft>
            </a:pPr>
            <a:r>
              <a:rPr lang="fr-FR" sz="180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0 : pas de limitation des rapports sexuels</a:t>
            </a:r>
          </a:p>
          <a:p>
            <a:pPr algn="l">
              <a:lnSpc>
                <a:spcPts val="1177"/>
              </a:lnSpc>
              <a:spcAft>
                <a:spcPts val="800"/>
              </a:spcAft>
            </a:pPr>
            <a:r>
              <a:rPr lang="fr-FR" sz="180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1 : provoque une gêne, mais n'empêche pas les rapports sexuels</a:t>
            </a:r>
          </a:p>
          <a:p>
            <a:pPr algn="l">
              <a:lnSpc>
                <a:spcPts val="1177"/>
              </a:lnSpc>
              <a:spcAft>
                <a:spcPts val="800"/>
              </a:spcAft>
            </a:pPr>
            <a:r>
              <a:rPr lang="fr-FR" sz="180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2 : empêche fréquemment les rapports sexuels</a:t>
            </a:r>
          </a:p>
          <a:p>
            <a:pPr algn="l">
              <a:lnSpc>
                <a:spcPts val="1177"/>
              </a:lnSpc>
              <a:spcAft>
                <a:spcPts val="800"/>
              </a:spcAft>
            </a:pPr>
            <a:r>
              <a:rPr lang="fr-FR" sz="180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3 : empêche complètement le rapport sexuel</a:t>
            </a:r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B6A342-6900-B72E-635B-5A1DE73F8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7784" y="4666245"/>
            <a:ext cx="2743201" cy="205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004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CA8E8-538C-8383-6E97-BA90B75E9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42F626-289A-FEFF-16D7-347957D2F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72" y="226996"/>
            <a:ext cx="11430000" cy="1325563"/>
          </a:xfrm>
        </p:spPr>
        <p:txBody>
          <a:bodyPr>
            <a:normAutofit fontScale="90000"/>
          </a:bodyPr>
          <a:lstStyle/>
          <a:p>
            <a:pPr marL="0" indent="0" rtl="0">
              <a:lnSpc>
                <a:spcPct val="100000"/>
              </a:lnSpc>
              <a:buNone/>
            </a:pPr>
            <a:r>
              <a:rPr lang="fr-FR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Etude efficacité des ondes focales sur les</a:t>
            </a:r>
            <a:br>
              <a:rPr lang="fr-FR" dirty="0">
                <a:latin typeface="Gill Sans Nova Light" panose="020B0302020104020203" pitchFamily="34" charset="0"/>
                <a:cs typeface="Gill Sans Light" panose="020B0302020104020203" pitchFamily="34" charset="-79"/>
              </a:rPr>
            </a:br>
            <a:r>
              <a:rPr lang="fr-FR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dyspareunies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D5250D-8321-7061-32CF-1491D2F2B0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4AB32E3-7D2B-2630-73FE-48A205C1EC4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48266" y="2319688"/>
            <a:ext cx="10737606" cy="4239156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sz="2400" b="1" i="0" u="sng" dirty="0">
                <a:solidFill>
                  <a:srgbClr val="222222"/>
                </a:solidFill>
                <a:effectLst/>
              </a:rPr>
              <a:t>Etude prospective, randomisée, en double aveugle, contrôlée par placebo. </a:t>
            </a:r>
          </a:p>
          <a:p>
            <a:pPr marL="0" indent="0" algn="l"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sz="1100" b="0" i="0" dirty="0">
                <a:solidFill>
                  <a:srgbClr val="222222"/>
                </a:solidFill>
                <a:effectLst/>
              </a:rPr>
              <a:t>Karel Hurt, République tchèque</a:t>
            </a:r>
          </a:p>
          <a:p>
            <a:pPr marL="0" indent="0" algn="l"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sz="2000" b="0" i="0" dirty="0">
                <a:solidFill>
                  <a:srgbClr val="222222"/>
                </a:solidFill>
                <a:effectLst/>
              </a:rPr>
              <a:t>Résultats :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</a:rPr>
              <a:t>Les différences avant et après traitement au sein des groupes étaient toutes P &lt; 0,001 (effet placebo +++) et entre les groupes P &lt; 0,001.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</a:rPr>
              <a:t>Réduction de la douleur &gt; 30%.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</a:rPr>
              <a:t>Tailles d'effet importantes : </a:t>
            </a:r>
            <a:r>
              <a:rPr lang="fr-FR" sz="2000" b="0" i="0" dirty="0" err="1">
                <a:solidFill>
                  <a:srgbClr val="222222"/>
                </a:solidFill>
                <a:effectLst/>
              </a:rPr>
              <a:t>Marinoff</a:t>
            </a:r>
            <a:r>
              <a:rPr lang="fr-FR" sz="2000" b="0" i="0" dirty="0">
                <a:solidFill>
                  <a:srgbClr val="222222"/>
                </a:solidFill>
                <a:effectLst/>
              </a:rPr>
              <a:t> 0,825 et EVA 0,883.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</a:rPr>
              <a:t>Conclusions : L'ESWT a significativement réduit la douleur subjective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endParaRPr lang="fr-FR" sz="2400" b="0" i="0" dirty="0">
              <a:solidFill>
                <a:srgbClr val="22222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79312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919D4-C720-2999-9B00-9A74DAB5A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344912-BFCD-9C36-EBE9-634966E0A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72" y="226996"/>
            <a:ext cx="11430000" cy="1325563"/>
          </a:xfrm>
        </p:spPr>
        <p:txBody>
          <a:bodyPr>
            <a:normAutofit fontScale="90000"/>
          </a:bodyPr>
          <a:lstStyle/>
          <a:p>
            <a:pPr marL="0" indent="0" rtl="0">
              <a:lnSpc>
                <a:spcPct val="100000"/>
              </a:lnSpc>
              <a:buNone/>
            </a:pPr>
            <a:r>
              <a:rPr lang="fr-FR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Indications des ondes focales </a:t>
            </a:r>
            <a:br>
              <a:rPr lang="fr-FR" dirty="0">
                <a:latin typeface="Gill Sans Nova Light" panose="020B0302020104020203" pitchFamily="34" charset="0"/>
                <a:cs typeface="Gill Sans Light" panose="020B0302020104020203" pitchFamily="34" charset="-79"/>
              </a:rPr>
            </a:br>
            <a:r>
              <a:rPr lang="fr-FR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à la Maison du Périnée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4CC09E3-4F0E-8EAE-A466-D4F235A160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101A0C33-E660-FDF3-563C-D030F5CAC86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48266" y="2483556"/>
            <a:ext cx="9264137" cy="4075288"/>
          </a:xfrm>
        </p:spPr>
        <p:txBody>
          <a:bodyPr>
            <a:normAutofit fontScale="92500" lnSpcReduction="20000"/>
          </a:bodyPr>
          <a:lstStyle/>
          <a:p>
            <a:pPr marL="457200" algn="l">
              <a:lnSpc>
                <a:spcPct val="100000"/>
              </a:lnSpc>
            </a:pPr>
            <a:r>
              <a:rPr lang="fr-FR" sz="2400" b="0" i="0" dirty="0">
                <a:solidFill>
                  <a:srgbClr val="222222"/>
                </a:solidFill>
                <a:effectLst/>
              </a:rPr>
              <a:t>Vulvodynie spontanée</a:t>
            </a:r>
          </a:p>
          <a:p>
            <a:pPr marL="457200" algn="l">
              <a:lnSpc>
                <a:spcPct val="100000"/>
              </a:lnSpc>
            </a:pPr>
            <a:r>
              <a:rPr lang="fr-FR" sz="2400" b="0" i="0" dirty="0">
                <a:solidFill>
                  <a:srgbClr val="222222"/>
                </a:solidFill>
                <a:effectLst/>
              </a:rPr>
              <a:t>Vulvodynie provoquée – dyspareunie</a:t>
            </a:r>
          </a:p>
          <a:p>
            <a:pPr marL="457200" algn="l">
              <a:lnSpc>
                <a:spcPct val="100000"/>
              </a:lnSpc>
            </a:pPr>
            <a:r>
              <a:rPr lang="fr-FR" sz="2400" b="0" i="0" dirty="0">
                <a:solidFill>
                  <a:srgbClr val="222222"/>
                </a:solidFill>
                <a:effectLst/>
              </a:rPr>
              <a:t>Endométriose</a:t>
            </a:r>
          </a:p>
          <a:p>
            <a:pPr marL="457200" algn="l">
              <a:lnSpc>
                <a:spcPct val="100000"/>
              </a:lnSpc>
            </a:pPr>
            <a:r>
              <a:rPr lang="fr-FR" sz="2400" b="0" i="0" dirty="0">
                <a:solidFill>
                  <a:srgbClr val="222222"/>
                </a:solidFill>
                <a:effectLst/>
              </a:rPr>
              <a:t>Fissure anale – hémorroïdes</a:t>
            </a:r>
          </a:p>
          <a:p>
            <a:pPr marL="457200" algn="l">
              <a:lnSpc>
                <a:spcPct val="100000"/>
              </a:lnSpc>
              <a:spcAft>
                <a:spcPts val="800"/>
              </a:spcAft>
            </a:pPr>
            <a:r>
              <a:rPr lang="fr-FR" sz="2400" b="0" i="0" dirty="0">
                <a:solidFill>
                  <a:srgbClr val="222222"/>
                </a:solidFill>
                <a:effectLst/>
              </a:rPr>
              <a:t>Névralgie pudendale</a:t>
            </a:r>
          </a:p>
          <a:p>
            <a:pPr marL="457200" algn="l">
              <a:lnSpc>
                <a:spcPct val="100000"/>
              </a:lnSpc>
              <a:spcAft>
                <a:spcPts val="800"/>
              </a:spcAft>
            </a:pPr>
            <a:r>
              <a:rPr lang="fr-FR" sz="2400" dirty="0">
                <a:solidFill>
                  <a:srgbClr val="222222"/>
                </a:solidFill>
              </a:rPr>
              <a:t>Troubles de l’érection</a:t>
            </a:r>
          </a:p>
          <a:p>
            <a:pPr marL="457200" algn="l">
              <a:lnSpc>
                <a:spcPct val="100000"/>
              </a:lnSpc>
              <a:spcAft>
                <a:spcPts val="800"/>
              </a:spcAft>
            </a:pPr>
            <a:r>
              <a:rPr lang="fr-FR" sz="2400" dirty="0">
                <a:solidFill>
                  <a:srgbClr val="222222"/>
                </a:solidFill>
              </a:rPr>
              <a:t>Maladie de Lapeyronie</a:t>
            </a:r>
          </a:p>
          <a:p>
            <a:pPr marL="457200" algn="l">
              <a:lnSpc>
                <a:spcPct val="100000"/>
              </a:lnSpc>
              <a:spcAft>
                <a:spcPts val="800"/>
              </a:spcAft>
            </a:pPr>
            <a:r>
              <a:rPr lang="fr-FR" sz="2400" b="0" i="0" dirty="0">
                <a:solidFill>
                  <a:srgbClr val="222222"/>
                </a:solidFill>
                <a:effectLst/>
              </a:rPr>
              <a:t>Troubles de l’orgasme chez les patients neurologiques</a:t>
            </a:r>
          </a:p>
          <a:p>
            <a:pPr marL="457200" algn="l">
              <a:lnSpc>
                <a:spcPct val="100000"/>
              </a:lnSpc>
              <a:spcAft>
                <a:spcPts val="800"/>
              </a:spcAft>
            </a:pPr>
            <a:r>
              <a:rPr lang="fr-FR" sz="2400" dirty="0">
                <a:solidFill>
                  <a:srgbClr val="222222"/>
                </a:solidFill>
              </a:rPr>
              <a:t>Troubles vésico-sphinctériens</a:t>
            </a:r>
            <a:endParaRPr lang="fr-FR" sz="2400" b="0" i="0" dirty="0">
              <a:solidFill>
                <a:srgbClr val="222222"/>
              </a:solidFill>
              <a:effectLst/>
            </a:endParaRPr>
          </a:p>
          <a:p>
            <a:pPr indent="0" algn="l">
              <a:lnSpc>
                <a:spcPts val="1177"/>
              </a:lnSpc>
              <a:buNone/>
            </a:pPr>
            <a:endParaRPr lang="fr-FR" sz="4800" b="0" i="0" dirty="0">
              <a:solidFill>
                <a:srgbClr val="22222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49986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349F3-3FC0-6278-8B0F-E30B75848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9196E7-0A61-1A21-7985-BF620DA35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72" y="226996"/>
            <a:ext cx="11430000" cy="1325563"/>
          </a:xfrm>
        </p:spPr>
        <p:txBody>
          <a:bodyPr>
            <a:normAutofit fontScale="90000"/>
          </a:bodyPr>
          <a:lstStyle/>
          <a:p>
            <a:pPr marL="0" indent="0" rtl="0">
              <a:lnSpc>
                <a:spcPct val="100000"/>
              </a:lnSpc>
              <a:buNone/>
            </a:pPr>
            <a:r>
              <a:rPr lang="fr-FR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Ondes focales et vulvodynies. </a:t>
            </a:r>
            <a:br>
              <a:rPr lang="fr-FR" dirty="0">
                <a:latin typeface="Gill Sans Nova Light" panose="020B0302020104020203" pitchFamily="34" charset="0"/>
                <a:cs typeface="Gill Sans Light" panose="020B0302020104020203" pitchFamily="34" charset="-79"/>
              </a:rPr>
            </a:br>
            <a:r>
              <a:rPr lang="fr-FR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Etude sur 136 patientes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7883FF6-CED2-0AE9-60AB-F0A0E18F00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08BD0C4-6A8E-AA8D-43AB-DAF73324E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55872" y="2405634"/>
            <a:ext cx="11936128" cy="4133278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2400" b="1" i="0" dirty="0">
                <a:solidFill>
                  <a:srgbClr val="222222"/>
                </a:solidFill>
                <a:effectLst/>
              </a:rPr>
              <a:t>Ondes focales au niveau vulvaire en balayage + au niveau des trigger point piriforme et obturateur interne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fr-FR" sz="1800" b="0" i="0" dirty="0">
              <a:solidFill>
                <a:srgbClr val="222222"/>
              </a:solidFill>
              <a:effectLst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1800" b="0" i="0" dirty="0">
                <a:solidFill>
                  <a:srgbClr val="222222"/>
                </a:solidFill>
                <a:effectLst/>
              </a:rPr>
              <a:t>4 séances 1/semaine de 4000 impulsions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1800" b="0" i="0" dirty="0">
                <a:solidFill>
                  <a:srgbClr val="222222"/>
                </a:solidFill>
                <a:effectLst/>
              </a:rPr>
              <a:t>3 coupleurs pour travailler de la surface à la profondeur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1800" b="0" i="0" dirty="0">
                <a:solidFill>
                  <a:srgbClr val="222222"/>
                </a:solidFill>
                <a:effectLst/>
              </a:rPr>
              <a:t>Intensité croissante selon tolérance de la patiente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fr-FR" sz="900" b="0" i="0" dirty="0">
              <a:solidFill>
                <a:srgbClr val="222222"/>
              </a:solidFill>
              <a:effectLst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1800" b="0" i="0" dirty="0">
                <a:solidFill>
                  <a:srgbClr val="222222"/>
                </a:solidFill>
                <a:effectLst/>
              </a:rPr>
              <a:t>Evaluation avant la première séance puis à 12 semaines après la dernière séance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1800" b="0" i="0" dirty="0">
                <a:solidFill>
                  <a:srgbClr val="222222"/>
                </a:solidFill>
                <a:effectLst/>
              </a:rPr>
              <a:t>EVA spontanée et lors des rapports sexuels pénétrants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1800" b="0" i="0" dirty="0" err="1">
                <a:solidFill>
                  <a:srgbClr val="222222"/>
                </a:solidFill>
                <a:effectLst/>
              </a:rPr>
              <a:t>Marinoff</a:t>
            </a:r>
            <a:endParaRPr lang="fr-FR" sz="1800" b="0" i="0" dirty="0">
              <a:solidFill>
                <a:srgbClr val="222222"/>
              </a:solidFill>
              <a:effectLst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1800" b="0" i="0" dirty="0">
                <a:solidFill>
                  <a:srgbClr val="222222"/>
                </a:solidFill>
                <a:effectLst/>
              </a:rPr>
              <a:t>FSFI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1800" b="0" i="0" dirty="0">
                <a:solidFill>
                  <a:srgbClr val="222222"/>
                </a:solidFill>
                <a:effectLst/>
              </a:rPr>
              <a:t>Amélioration globale en pourcentage</a:t>
            </a:r>
            <a:endParaRPr lang="fr-FR" sz="2000" b="0" i="0" dirty="0">
              <a:solidFill>
                <a:srgbClr val="222222"/>
              </a:solidFill>
              <a:effectLst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6BA760B-55A2-E734-78DC-20C8FAE738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847" t="22201" r="16639" b="22627"/>
          <a:stretch/>
        </p:blipFill>
        <p:spPr>
          <a:xfrm>
            <a:off x="8527983" y="2831925"/>
            <a:ext cx="3664017" cy="218181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4043EC-82A0-930C-4F96-170F0B54B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6300" y="4858123"/>
            <a:ext cx="2789572" cy="185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108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96B0C-CEA8-340C-DFB7-2A6154BC7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CE27A2-2FD9-C9FA-2554-B1E7A9B64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72" y="226996"/>
            <a:ext cx="11430000" cy="1325563"/>
          </a:xfrm>
        </p:spPr>
        <p:txBody>
          <a:bodyPr>
            <a:normAutofit/>
          </a:bodyPr>
          <a:lstStyle/>
          <a:p>
            <a:pPr marL="0" indent="0" rtl="0">
              <a:lnSpc>
                <a:spcPct val="100000"/>
              </a:lnSpc>
              <a:buNone/>
            </a:pPr>
            <a:r>
              <a:rPr lang="fr-FR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Focus FSFI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2C23E2-89E6-A753-C2E5-BDBE0F9A82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2589218-DA54-C1BB-3411-193F70B3C2C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48266" y="2562091"/>
            <a:ext cx="10737606" cy="4295909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lang="fr-FR" sz="2000" dirty="0">
                <a:solidFill>
                  <a:srgbClr val="222222"/>
                </a:solidFill>
              </a:rPr>
              <a:t>C</a:t>
            </a:r>
            <a:r>
              <a:rPr lang="fr-FR" sz="2000" b="0" i="0" dirty="0">
                <a:solidFill>
                  <a:srgbClr val="222222"/>
                </a:solidFill>
                <a:effectLst/>
              </a:rPr>
              <a:t>omporte 19 questions qui recouvrent les domaines suivants :</a:t>
            </a:r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fr-FR" sz="1600" b="0" i="0" dirty="0">
                <a:solidFill>
                  <a:srgbClr val="222222"/>
                </a:solidFill>
                <a:effectLst/>
              </a:rPr>
              <a:t>désir (Q1, Q2)</a:t>
            </a:r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fr-FR" sz="1600" b="0" i="0" dirty="0">
                <a:solidFill>
                  <a:srgbClr val="222222"/>
                </a:solidFill>
                <a:effectLst/>
              </a:rPr>
              <a:t>excitation (Q3–Q6)	</a:t>
            </a:r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fr-FR" sz="1600" b="0" i="0" dirty="0">
                <a:solidFill>
                  <a:srgbClr val="222222"/>
                </a:solidFill>
                <a:effectLst/>
              </a:rPr>
              <a:t>lubrification (Q7–Q10)</a:t>
            </a:r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fr-FR" sz="1600" b="0" i="0" dirty="0">
                <a:solidFill>
                  <a:srgbClr val="222222"/>
                </a:solidFill>
                <a:effectLst/>
              </a:rPr>
              <a:t>orgasme (Q11–Q13)</a:t>
            </a:r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fr-FR" sz="1600" b="0" i="0" dirty="0">
                <a:solidFill>
                  <a:srgbClr val="222222"/>
                </a:solidFill>
                <a:effectLst/>
              </a:rPr>
              <a:t>satisfaction (Q14–Q16)</a:t>
            </a:r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fr-FR" sz="1600" b="0" i="0" dirty="0">
                <a:solidFill>
                  <a:srgbClr val="222222"/>
                </a:solidFill>
                <a:effectLst/>
              </a:rPr>
              <a:t>douleur (Q17–Q19).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</a:rPr>
              <a:t>Score de 2 à 36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</a:rPr>
              <a:t>Valeur seuil &lt; ou = 26,55 : dysfonction sexuelle</a:t>
            </a:r>
            <a:endParaRPr lang="fr-FR" sz="2000" dirty="0">
              <a:solidFill>
                <a:srgbClr val="222222"/>
              </a:solidFill>
            </a:endParaRPr>
          </a:p>
          <a:p>
            <a:pPr marL="0" indent="0" algn="l">
              <a:lnSpc>
                <a:spcPct val="100000"/>
              </a:lnSpc>
              <a:spcAft>
                <a:spcPts val="800"/>
              </a:spcAft>
              <a:buNone/>
            </a:pPr>
            <a:endParaRPr lang="fr-FR" sz="2000" b="0" i="0" dirty="0">
              <a:solidFill>
                <a:srgbClr val="222222"/>
              </a:solidFill>
              <a:effectLst/>
            </a:endParaRP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endParaRPr lang="fr-FR" sz="2000" b="0" i="0" dirty="0">
              <a:solidFill>
                <a:srgbClr val="222222"/>
              </a:solidFill>
              <a:effectLst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C4001B5-1965-46B8-5183-29933AFDFF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737216"/>
              </p:ext>
            </p:extLst>
          </p:nvPr>
        </p:nvGraphicFramePr>
        <p:xfrm>
          <a:off x="6342226" y="3274467"/>
          <a:ext cx="5731564" cy="2228282"/>
        </p:xfrm>
        <a:graphic>
          <a:graphicData uri="http://schemas.openxmlformats.org/drawingml/2006/table">
            <a:tbl>
              <a:tblPr/>
              <a:tblGrid>
                <a:gridCol w="5731564">
                  <a:extLst>
                    <a:ext uri="{9D8B030D-6E8A-4147-A177-3AD203B41FA5}">
                      <a16:colId xmlns:a16="http://schemas.microsoft.com/office/drawing/2014/main" val="2641603739"/>
                    </a:ext>
                  </a:extLst>
                </a:gridCol>
              </a:tblGrid>
              <a:tr h="546197">
                <a:tc>
                  <a:txBody>
                    <a:bodyPr/>
                    <a:lstStyle/>
                    <a:p>
                      <a:pPr>
                        <a:lnSpc>
                          <a:spcPts val="1177"/>
                        </a:lnSpc>
                        <a:spcAft>
                          <a:spcPts val="800"/>
                        </a:spcAft>
                      </a:pPr>
                      <a:r>
                        <a:rPr lang="fr-FR" sz="1600" b="1">
                          <a:effectLst/>
                          <a:latin typeface="+mn-lt"/>
                        </a:rPr>
                        <a:t>L’activité sexuelle peut comprendre les caresses, les préliminaires, la masturbation et la pénétration vaginale.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255832"/>
                  </a:ext>
                </a:extLst>
              </a:tr>
              <a:tr h="338122">
                <a:tc>
                  <a:txBody>
                    <a:bodyPr/>
                    <a:lstStyle/>
                    <a:p>
                      <a:pPr>
                        <a:lnSpc>
                          <a:spcPts val="1177"/>
                        </a:lnSpc>
                        <a:spcAft>
                          <a:spcPts val="800"/>
                        </a:spcAft>
                      </a:pPr>
                      <a:r>
                        <a:rPr lang="fr-FR" sz="1600" b="1" dirty="0">
                          <a:effectLst/>
                          <a:latin typeface="+mn-lt"/>
                        </a:rPr>
                        <a:t>Le rapport sexuel se définit comme la pénétration (l’introduction) du pénis.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9487641"/>
                  </a:ext>
                </a:extLst>
              </a:tr>
              <a:tr h="546197">
                <a:tc>
                  <a:txBody>
                    <a:bodyPr/>
                    <a:lstStyle/>
                    <a:p>
                      <a:pPr>
                        <a:lnSpc>
                          <a:spcPts val="1177"/>
                        </a:lnSpc>
                        <a:spcAft>
                          <a:spcPts val="800"/>
                        </a:spcAft>
                      </a:pPr>
                      <a:r>
                        <a:rPr lang="fr-FR" sz="1600" b="1" dirty="0">
                          <a:effectLst/>
                          <a:latin typeface="+mn-lt"/>
                        </a:rPr>
                        <a:t>La stimulation sexuelle comprend, par exemple, les préliminaires avec un partenaire, la masturbation et les fantasmes sexuels.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26427"/>
                  </a:ext>
                </a:extLst>
              </a:tr>
              <a:tr h="546197">
                <a:tc>
                  <a:txBody>
                    <a:bodyPr/>
                    <a:lstStyle/>
                    <a:p>
                      <a:pPr>
                        <a:lnSpc>
                          <a:spcPts val="1177"/>
                        </a:lnSpc>
                        <a:spcAft>
                          <a:spcPts val="800"/>
                        </a:spcAft>
                      </a:pPr>
                      <a:r>
                        <a:rPr lang="fr-FR" sz="1600" b="1" dirty="0">
                          <a:effectLst/>
                          <a:latin typeface="+mn-lt"/>
                        </a:rPr>
                        <a:t>Le désir sexuel est un sentiment qui comprend le désir d’avoir une activité sexuelle, le fait d’être réceptive aux avances sexuelles d’un partenaire et d’avoir des pensées ou des fantasmes à propos de l’acte sexuel.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4206007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7EB374F8-A06F-3F89-C698-C77D4B89D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7542" y="136525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103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B92CF-6A9C-ED2D-1AA8-3DED4A7AB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09F2D-570A-9462-9A90-6155962DA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72" y="226996"/>
            <a:ext cx="11430000" cy="1325563"/>
          </a:xfrm>
        </p:spPr>
        <p:txBody>
          <a:bodyPr>
            <a:normAutofit/>
          </a:bodyPr>
          <a:lstStyle/>
          <a:p>
            <a:pPr marL="0" indent="0" rtl="0">
              <a:lnSpc>
                <a:spcPct val="100000"/>
              </a:lnSpc>
              <a:buNone/>
            </a:pPr>
            <a:r>
              <a:rPr lang="fr-FR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Résultats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84278A6-29D8-A59F-7DDF-69301051D9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C4032B7-AA93-42AD-A23F-E380E194D67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6345" y="2553237"/>
            <a:ext cx="5233345" cy="4615314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2000" dirty="0">
                <a:solidFill>
                  <a:srgbClr val="222222"/>
                </a:solidFill>
              </a:rPr>
              <a:t>Amélioration lubrification 90 % + « lifting »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2000" dirty="0">
                <a:solidFill>
                  <a:srgbClr val="222222"/>
                </a:solidFill>
              </a:rPr>
              <a:t>Biais multiples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1600" dirty="0">
                <a:solidFill>
                  <a:srgbClr val="222222"/>
                </a:solidFill>
              </a:rPr>
              <a:t>Étude sans placebo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1600" dirty="0">
                <a:solidFill>
                  <a:srgbClr val="222222"/>
                </a:solidFill>
              </a:rPr>
              <a:t>Séance cocooning : peur de l’arrêt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1600" dirty="0">
                <a:solidFill>
                  <a:srgbClr val="222222"/>
                </a:solidFill>
              </a:rPr>
              <a:t>PEC globale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1600" dirty="0">
                <a:solidFill>
                  <a:srgbClr val="222222"/>
                </a:solidFill>
              </a:rPr>
              <a:t>Endométriose exclue de cette étude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2000" b="0" i="0" dirty="0">
                <a:solidFill>
                  <a:srgbClr val="222222"/>
                </a:solidFill>
                <a:effectLst/>
              </a:rPr>
              <a:t>Quid de la durée d’efficacité?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2000" dirty="0">
                <a:solidFill>
                  <a:srgbClr val="222222"/>
                </a:solidFill>
              </a:rPr>
              <a:t>Nous avons 3 ans de recul :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1600" dirty="0">
                <a:solidFill>
                  <a:srgbClr val="222222"/>
                </a:solidFill>
              </a:rPr>
              <a:t>50 % des patientes ont « besoin » de refaire des ondes focales. Indication d’une étude à distance et évaluer les mêmes critères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1600" b="0" i="0" dirty="0">
                <a:solidFill>
                  <a:srgbClr val="222222"/>
                </a:solidFill>
                <a:effectLst/>
              </a:rPr>
              <a:t>Dépend du travail du kinésithérapeute au décour</a:t>
            </a:r>
            <a:r>
              <a:rPr lang="fr-FR" sz="1600" dirty="0">
                <a:solidFill>
                  <a:srgbClr val="222222"/>
                </a:solidFill>
              </a:rPr>
              <a:t>s</a:t>
            </a:r>
            <a:endParaRPr lang="fr-FR" sz="1600" b="0" i="0" dirty="0">
              <a:solidFill>
                <a:srgbClr val="222222"/>
              </a:solidFill>
              <a:effectLst/>
            </a:endParaRP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endParaRPr lang="fr-FR" sz="2000" dirty="0">
              <a:solidFill>
                <a:srgbClr val="222222"/>
              </a:solidFill>
            </a:endParaRP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endParaRPr lang="fr-FR" sz="2000" b="0" i="0" dirty="0">
              <a:solidFill>
                <a:srgbClr val="222222"/>
              </a:solidFill>
              <a:effectLst/>
            </a:endParaRP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endParaRPr lang="fr-FR" sz="2000" dirty="0">
              <a:solidFill>
                <a:srgbClr val="222222"/>
              </a:solidFill>
            </a:endParaRP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endParaRPr lang="fr-FR" sz="2000" b="0" i="0" dirty="0">
              <a:solidFill>
                <a:srgbClr val="222222"/>
              </a:solidFill>
              <a:effectLst/>
            </a:endParaRP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endParaRPr lang="fr-FR" sz="2000" dirty="0">
              <a:solidFill>
                <a:srgbClr val="222222"/>
              </a:solidFill>
            </a:endParaRP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endParaRPr lang="fr-FR" sz="2000" b="0" i="0" dirty="0">
              <a:solidFill>
                <a:srgbClr val="222222"/>
              </a:solidFill>
              <a:effectLst/>
            </a:endParaRP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lang="fr-FR" sz="2000" dirty="0">
                <a:solidFill>
                  <a:srgbClr val="222222"/>
                </a:solidFill>
              </a:rPr>
              <a:t>Problème: pas de recul sur la durée de l’effet.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fr-FR" sz="2000" dirty="0">
                <a:solidFill>
                  <a:srgbClr val="222222"/>
                </a:solidFill>
              </a:rPr>
              <a:t>Plusieurs patientes</a:t>
            </a:r>
            <a:endParaRPr lang="fr-FR" sz="2000" b="0" i="0" dirty="0">
              <a:solidFill>
                <a:srgbClr val="222222"/>
              </a:solidFill>
              <a:effectLst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D05A838-B6FF-1FA8-34B8-80B24B8642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346170"/>
              </p:ext>
            </p:extLst>
          </p:nvPr>
        </p:nvGraphicFramePr>
        <p:xfrm>
          <a:off x="5879690" y="2736416"/>
          <a:ext cx="6309566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3123">
                  <a:extLst>
                    <a:ext uri="{9D8B030D-6E8A-4147-A177-3AD203B41FA5}">
                      <a16:colId xmlns:a16="http://schemas.microsoft.com/office/drawing/2014/main" val="3269589997"/>
                    </a:ext>
                  </a:extLst>
                </a:gridCol>
                <a:gridCol w="2243320">
                  <a:extLst>
                    <a:ext uri="{9D8B030D-6E8A-4147-A177-3AD203B41FA5}">
                      <a16:colId xmlns:a16="http://schemas.microsoft.com/office/drawing/2014/main" val="1935833203"/>
                    </a:ext>
                  </a:extLst>
                </a:gridCol>
                <a:gridCol w="2033123">
                  <a:extLst>
                    <a:ext uri="{9D8B030D-6E8A-4147-A177-3AD203B41FA5}">
                      <a16:colId xmlns:a16="http://schemas.microsoft.com/office/drawing/2014/main" val="3800270518"/>
                    </a:ext>
                  </a:extLst>
                </a:gridCol>
              </a:tblGrid>
              <a:tr h="313841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Avant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Après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570863"/>
                  </a:ext>
                </a:extLst>
              </a:tr>
              <a:tr h="549221">
                <a:tc>
                  <a:txBody>
                    <a:bodyPr/>
                    <a:lstStyle/>
                    <a:p>
                      <a:r>
                        <a:rPr lang="fr-FR" dirty="0"/>
                        <a:t>EVA moyenne provoquée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7,6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329649"/>
                  </a:ext>
                </a:extLst>
              </a:tr>
              <a:tr h="549221">
                <a:tc>
                  <a:txBody>
                    <a:bodyPr/>
                    <a:lstStyle/>
                    <a:p>
                      <a:r>
                        <a:rPr lang="fr-FR" dirty="0"/>
                        <a:t>EVA moyenne spontanée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4,2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397077"/>
                  </a:ext>
                </a:extLst>
              </a:tr>
              <a:tr h="572511">
                <a:tc>
                  <a:txBody>
                    <a:bodyPr/>
                    <a:lstStyle/>
                    <a:p>
                      <a:r>
                        <a:rPr lang="fr-FR" dirty="0"/>
                        <a:t>Amélioration subjective globale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384808"/>
                  </a:ext>
                </a:extLst>
              </a:tr>
              <a:tr h="330060">
                <a:tc>
                  <a:txBody>
                    <a:bodyPr/>
                    <a:lstStyle/>
                    <a:p>
                      <a:r>
                        <a:rPr lang="fr-FR" dirty="0" err="1"/>
                        <a:t>Marinoff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840651"/>
                  </a:ext>
                </a:extLst>
              </a:tr>
              <a:tr h="549221">
                <a:tc>
                  <a:txBody>
                    <a:bodyPr/>
                    <a:lstStyle/>
                    <a:p>
                      <a:r>
                        <a:rPr lang="fr-FR" dirty="0"/>
                        <a:t>FSFI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76 % dysfonction sexuelle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38 % dysfonction sexuelle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6579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2414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77A4A-3BED-C589-690B-8213998AB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9CBB13-0F0F-450F-B2E0-23FED2103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72" y="226996"/>
            <a:ext cx="10156489" cy="1325563"/>
          </a:xfrm>
        </p:spPr>
        <p:txBody>
          <a:bodyPr>
            <a:normAutofit fontScale="90000"/>
          </a:bodyPr>
          <a:lstStyle/>
          <a:p>
            <a:pPr marL="0" indent="0" rtl="0">
              <a:lnSpc>
                <a:spcPct val="100000"/>
              </a:lnSpc>
              <a:buNone/>
            </a:pPr>
            <a:r>
              <a:rPr lang="fr-FR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PEC </a:t>
            </a:r>
            <a:r>
              <a:rPr lang="fr-FR" dirty="0" err="1">
                <a:latin typeface="Gill Sans Nova Light" panose="020B0302020104020203" pitchFamily="34" charset="0"/>
                <a:cs typeface="Gill Sans Light" panose="020B0302020104020203" pitchFamily="34" charset="-79"/>
              </a:rPr>
              <a:t>multi-disciplinaire</a:t>
            </a:r>
            <a:r>
              <a:rPr lang="fr-FR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 d’une</a:t>
            </a:r>
            <a:br>
              <a:rPr lang="fr-FR" dirty="0">
                <a:latin typeface="Gill Sans Nova Light" panose="020B0302020104020203" pitchFamily="34" charset="0"/>
                <a:cs typeface="Gill Sans Light" panose="020B0302020104020203" pitchFamily="34" charset="-79"/>
              </a:rPr>
            </a:br>
            <a:r>
              <a:rPr lang="fr-FR" dirty="0">
                <a:latin typeface="Gill Sans Nova Light" panose="020B0302020104020203" pitchFamily="34" charset="0"/>
                <a:cs typeface="Gill Sans Light" panose="020B0302020104020203" pitchFamily="34" charset="-79"/>
              </a:rPr>
              <a:t> vulvodynie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7ECD51B-949C-6C44-5867-2A04694A478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DCAA8B5-DF6B-A615-16F1-0857C421E69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48266" y="2425566"/>
            <a:ext cx="10525048" cy="4133278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fr-FR" sz="1800" dirty="0">
                <a:solidFill>
                  <a:srgbClr val="222222"/>
                </a:solidFill>
              </a:rPr>
              <a:t>Ondes focales + électromagnétiques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fr-FR" sz="1800" dirty="0">
                <a:solidFill>
                  <a:srgbClr val="222222"/>
                </a:solidFill>
              </a:rPr>
              <a:t>Préparation magistrale 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lang="fr-FR" sz="1800" b="0" i="0" dirty="0">
                <a:solidFill>
                  <a:srgbClr val="222222"/>
                </a:solidFill>
                <a:effectLst/>
              </a:rPr>
              <a:t>Kinésithérapie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lang="fr-FR" sz="1800" dirty="0">
                <a:solidFill>
                  <a:srgbClr val="222222"/>
                </a:solidFill>
              </a:rPr>
              <a:t>Electrostimulation antalgique voire kit nerf vague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lang="fr-FR" sz="1800" b="0" i="0" dirty="0">
                <a:solidFill>
                  <a:srgbClr val="222222"/>
                </a:solidFill>
                <a:effectLst/>
              </a:rPr>
              <a:t>Ostéopathie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lang="fr-FR" sz="1800" dirty="0">
                <a:solidFill>
                  <a:srgbClr val="222222"/>
                </a:solidFill>
              </a:rPr>
              <a:t>Education thérapeutique santé sexuelle: cercle vicieux, aspirateur clitoridien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lang="fr-FR" sz="1800" dirty="0">
                <a:solidFill>
                  <a:srgbClr val="222222"/>
                </a:solidFill>
              </a:rPr>
              <a:t>T</a:t>
            </a:r>
            <a:r>
              <a:rPr lang="fr-FR" sz="1800" b="0" i="0" dirty="0">
                <a:solidFill>
                  <a:srgbClr val="222222"/>
                </a:solidFill>
                <a:effectLst/>
              </a:rPr>
              <a:t>raitement de fond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lang="fr-FR" sz="1800" dirty="0">
                <a:solidFill>
                  <a:srgbClr val="222222"/>
                </a:solidFill>
              </a:rPr>
              <a:t>PEC psychologique / Neurofeedback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lang="fr-FR" sz="1800" dirty="0">
                <a:solidFill>
                  <a:srgbClr val="222222"/>
                </a:solidFill>
              </a:rPr>
              <a:t>Table de traction pour le syndrome de la charnière dorso-lombaire ? 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endParaRPr lang="fr-FR" sz="1800" dirty="0">
              <a:solidFill>
                <a:srgbClr val="222222"/>
              </a:solidFill>
            </a:endParaRP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endParaRPr lang="fr-FR" sz="1800" b="0" i="0" dirty="0">
              <a:solidFill>
                <a:srgbClr val="222222"/>
              </a:solidFill>
              <a:effectLst/>
            </a:endParaRP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endParaRPr lang="fr-FR" sz="2400" b="0" i="0" dirty="0">
              <a:solidFill>
                <a:srgbClr val="222222"/>
              </a:solidFill>
              <a:effectLst/>
            </a:endParaRPr>
          </a:p>
          <a:p>
            <a:pPr marL="0" indent="0" algn="l">
              <a:lnSpc>
                <a:spcPct val="100000"/>
              </a:lnSpc>
              <a:spcAft>
                <a:spcPts val="800"/>
              </a:spcAft>
              <a:buNone/>
            </a:pPr>
            <a:endParaRPr lang="fr-FR" sz="2400" dirty="0">
              <a:solidFill>
                <a:srgbClr val="222222"/>
              </a:solidFill>
            </a:endParaRPr>
          </a:p>
          <a:p>
            <a:pPr marL="0" indent="0" algn="l">
              <a:lnSpc>
                <a:spcPct val="100000"/>
              </a:lnSpc>
              <a:spcAft>
                <a:spcPts val="800"/>
              </a:spcAft>
              <a:buNone/>
            </a:pPr>
            <a:endParaRPr lang="fr-FR" sz="2400" b="0" i="0" dirty="0">
              <a:solidFill>
                <a:srgbClr val="222222"/>
              </a:solidFill>
              <a:effectLst/>
            </a:endParaRP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endParaRPr lang="fr-FR" sz="2400" b="0" i="0" dirty="0">
              <a:solidFill>
                <a:srgbClr val="222222"/>
              </a:solidFill>
              <a:effectLst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8B2450A-852E-F1CF-92A5-154111F35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00" y="134151"/>
            <a:ext cx="2476500" cy="184785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7799832-8ACC-CF33-8A20-9B3DE835E2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324"/>
          <a:stretch/>
        </p:blipFill>
        <p:spPr>
          <a:xfrm>
            <a:off x="10038778" y="4448632"/>
            <a:ext cx="2153222" cy="214312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68A2E56-B28D-B7FF-B687-5B43D87F70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5653" y="4537692"/>
            <a:ext cx="2143125" cy="214312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703F8EA-264C-2207-E8B8-C2420F1CA8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7764" y="2479577"/>
            <a:ext cx="6492350" cy="201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942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5EB5DC-8C2B-5750-6E12-9A35C0FFB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>
            <a:defPPr>
              <a:defRPr lang="fr-FR"/>
            </a:defPPr>
          </a:lstStyle>
          <a:p>
            <a:pPr rtl="0"/>
            <a:r>
              <a:rPr lang="fr-FR" dirty="0"/>
              <a:t>Merci de votre attention 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AAF5CF3F-E5EF-5769-3F83-24ADB4412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2852" y="953845"/>
            <a:ext cx="4299877" cy="2843784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Dr Chloé BLUM​</a:t>
            </a:r>
          </a:p>
          <a:p>
            <a:pPr rtl="0"/>
            <a:r>
              <a:rPr lang="fr-FR" dirty="0">
                <a:hlinkClick r:id="rId3"/>
              </a:rPr>
              <a:t>contact@maisonduperinee.fr</a:t>
            </a:r>
            <a:endParaRPr lang="fr-FR" dirty="0"/>
          </a:p>
          <a:p>
            <a:pPr rtl="0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5AAF68-306A-F1DA-7C45-696ABC748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494" y="4183563"/>
            <a:ext cx="7358506" cy="268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4376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ustom 20">
      <a:dk1>
        <a:srgbClr val="000000"/>
      </a:dk1>
      <a:lt1>
        <a:srgbClr val="FFFFFF"/>
      </a:lt1>
      <a:dk2>
        <a:srgbClr val="CAD8D6"/>
      </a:dk2>
      <a:lt2>
        <a:srgbClr val="E7E6E6"/>
      </a:lt2>
      <a:accent1>
        <a:srgbClr val="7E8679"/>
      </a:accent1>
      <a:accent2>
        <a:srgbClr val="72292A"/>
      </a:accent2>
      <a:accent3>
        <a:srgbClr val="4A3A1C"/>
      </a:accent3>
      <a:accent4>
        <a:srgbClr val="E47D60"/>
      </a:accent4>
      <a:accent5>
        <a:srgbClr val="CEBBAF"/>
      </a:accent5>
      <a:accent6>
        <a:srgbClr val="E8DAC4"/>
      </a:accent6>
      <a:hlink>
        <a:srgbClr val="3968F6"/>
      </a:hlink>
      <a:folHlink>
        <a:srgbClr val="954F72"/>
      </a:folHlink>
    </a:clrScheme>
    <a:fontScheme name="Custom 23">
      <a:majorFont>
        <a:latin typeface="Baskerville Old Face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8770917_TF56410444_Win32" id="{68477A9D-C4DC-4CB2-9FCF-5CCF7CAC0EB1}" vid="{0D64B0DD-AC28-4E42-82C5-429DF2BAD0E3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ACE2AAA-C718-435C-B4E6-95A08ACAC44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FBB2F3B-6257-41BB-8B64-5AC7494F274B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614EFF02-EA18-493C-972D-813DB244CB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{DB52BB82-E260-4C2C-89AB-C6F9D631BF80}tf56410444_win32</Template>
  <TotalTime>293</TotalTime>
  <Words>1083</Words>
  <Application>Microsoft Office PowerPoint</Application>
  <PresentationFormat>Grand écran</PresentationFormat>
  <Paragraphs>169</Paragraphs>
  <Slides>14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2" baseType="lpstr">
      <vt:lpstr>Arial</vt:lpstr>
      <vt:lpstr>Baskerville</vt:lpstr>
      <vt:lpstr>Baskerville Old Face</vt:lpstr>
      <vt:lpstr>Calibri</vt:lpstr>
      <vt:lpstr>Gill Sans Light</vt:lpstr>
      <vt:lpstr>Gill Sans Nova</vt:lpstr>
      <vt:lpstr>Gill Sans Nova Light</vt:lpstr>
      <vt:lpstr>Thème Office</vt:lpstr>
      <vt:lpstr> Thérapie par ondes de chocs focales dans le cadre des vulvodynies</vt:lpstr>
      <vt:lpstr>Présentation PowerPoint</vt:lpstr>
      <vt:lpstr>Utilisation en médecine depuis 1980</vt:lpstr>
      <vt:lpstr>Indications en pelvi-périnéologie </vt:lpstr>
      <vt:lpstr>Effet sur les douleurs chroniques</vt:lpstr>
      <vt:lpstr>Etude efficacité des ondes focales sur les douleurs  pelvi-périnéales chroniques</vt:lpstr>
      <vt:lpstr>Etude efficacité des ondes focales sur les dyspareunies</vt:lpstr>
      <vt:lpstr>Etude efficacité des ondes focales sur les dyspareunies</vt:lpstr>
      <vt:lpstr>Indications des ondes focales  à la Maison du Périnée</vt:lpstr>
      <vt:lpstr>Ondes focales et vulvodynies.  Etude sur 136 patientes </vt:lpstr>
      <vt:lpstr>Focus FSFI</vt:lpstr>
      <vt:lpstr>Résultats</vt:lpstr>
      <vt:lpstr>PEC multi-disciplinaire d’une  vulvodynie </vt:lpstr>
      <vt:lpstr>Merci de votre attention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Troubles génito-sexuels  et SEP</dc:title>
  <dc:creator>chloé Blum</dc:creator>
  <cp:lastModifiedBy>LAURENCE Thierry</cp:lastModifiedBy>
  <cp:revision>13</cp:revision>
  <dcterms:created xsi:type="dcterms:W3CDTF">2023-06-21T19:36:08Z</dcterms:created>
  <dcterms:modified xsi:type="dcterms:W3CDTF">2025-02-06T10:03:14Z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SIP_Label_d1de76be-9bfa-4162-a0ea-3fa99f3af264_Enabled">
    <vt:lpwstr>true</vt:lpwstr>
  </property>
  <property fmtid="{D5CDD505-2E9C-101B-9397-08002B2CF9AE}" pid="4" name="MSIP_Label_d1de76be-9bfa-4162-a0ea-3fa99f3af264_SetDate">
    <vt:lpwstr>2025-02-04T21:52:33Z</vt:lpwstr>
  </property>
  <property fmtid="{D5CDD505-2E9C-101B-9397-08002B2CF9AE}" pid="5" name="MSIP_Label_d1de76be-9bfa-4162-a0ea-3fa99f3af264_Method">
    <vt:lpwstr>Privileged</vt:lpwstr>
  </property>
  <property fmtid="{D5CDD505-2E9C-101B-9397-08002B2CF9AE}" pid="6" name="MSIP_Label_d1de76be-9bfa-4162-a0ea-3fa99f3af264_Name">
    <vt:lpwstr>Public</vt:lpwstr>
  </property>
  <property fmtid="{D5CDD505-2E9C-101B-9397-08002B2CF9AE}" pid="7" name="MSIP_Label_d1de76be-9bfa-4162-a0ea-3fa99f3af264_SiteId">
    <vt:lpwstr>3596192b-fdf5-4e2c-a6fa-acb706c963d8</vt:lpwstr>
  </property>
  <property fmtid="{D5CDD505-2E9C-101B-9397-08002B2CF9AE}" pid="8" name="MSIP_Label_d1de76be-9bfa-4162-a0ea-3fa99f3af264_ActionId">
    <vt:lpwstr>4547d595-d09d-4f52-a3c1-ff50e5aa9c81</vt:lpwstr>
  </property>
  <property fmtid="{D5CDD505-2E9C-101B-9397-08002B2CF9AE}" pid="9" name="MSIP_Label_d1de76be-9bfa-4162-a0ea-3fa99f3af264_ContentBits">
    <vt:lpwstr>0</vt:lpwstr>
  </property>
</Properties>
</file>