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65"/>
  </p:notesMasterIdLst>
  <p:sldIdLst>
    <p:sldId id="312" r:id="rId2"/>
    <p:sldId id="741" r:id="rId3"/>
    <p:sldId id="777" r:id="rId4"/>
    <p:sldId id="778" r:id="rId5"/>
    <p:sldId id="779" r:id="rId6"/>
    <p:sldId id="743" r:id="rId7"/>
    <p:sldId id="805" r:id="rId8"/>
    <p:sldId id="806" r:id="rId9"/>
    <p:sldId id="780" r:id="rId10"/>
    <p:sldId id="781" r:id="rId11"/>
    <p:sldId id="782" r:id="rId12"/>
    <p:sldId id="785" r:id="rId13"/>
    <p:sldId id="776" r:id="rId14"/>
    <p:sldId id="786" r:id="rId15"/>
    <p:sldId id="807" r:id="rId16"/>
    <p:sldId id="808" r:id="rId17"/>
    <p:sldId id="802" r:id="rId18"/>
    <p:sldId id="789" r:id="rId19"/>
    <p:sldId id="767" r:id="rId20"/>
    <p:sldId id="787" r:id="rId21"/>
    <p:sldId id="788" r:id="rId22"/>
    <p:sldId id="759" r:id="rId23"/>
    <p:sldId id="745" r:id="rId24"/>
    <p:sldId id="746" r:id="rId25"/>
    <p:sldId id="747" r:id="rId26"/>
    <p:sldId id="748" r:id="rId27"/>
    <p:sldId id="761" r:id="rId28"/>
    <p:sldId id="749" r:id="rId29"/>
    <p:sldId id="750" r:id="rId30"/>
    <p:sldId id="751" r:id="rId31"/>
    <p:sldId id="763" r:id="rId32"/>
    <p:sldId id="752" r:id="rId33"/>
    <p:sldId id="753" r:id="rId34"/>
    <p:sldId id="770" r:id="rId35"/>
    <p:sldId id="771" r:id="rId36"/>
    <p:sldId id="772" r:id="rId37"/>
    <p:sldId id="755" r:id="rId38"/>
    <p:sldId id="757" r:id="rId39"/>
    <p:sldId id="809" r:id="rId40"/>
    <p:sldId id="812" r:id="rId41"/>
    <p:sldId id="756" r:id="rId42"/>
    <p:sldId id="803" r:id="rId43"/>
    <p:sldId id="765" r:id="rId44"/>
    <p:sldId id="783" r:id="rId45"/>
    <p:sldId id="790" r:id="rId46"/>
    <p:sldId id="792" r:id="rId47"/>
    <p:sldId id="773" r:id="rId48"/>
    <p:sldId id="795" r:id="rId49"/>
    <p:sldId id="797" r:id="rId50"/>
    <p:sldId id="798" r:id="rId51"/>
    <p:sldId id="800" r:id="rId52"/>
    <p:sldId id="818" r:id="rId53"/>
    <p:sldId id="801" r:id="rId54"/>
    <p:sldId id="804" r:id="rId55"/>
    <p:sldId id="816" r:id="rId56"/>
    <p:sldId id="817" r:id="rId57"/>
    <p:sldId id="820" r:id="rId58"/>
    <p:sldId id="819" r:id="rId59"/>
    <p:sldId id="813" r:id="rId60"/>
    <p:sldId id="825" r:id="rId61"/>
    <p:sldId id="826" r:id="rId62"/>
    <p:sldId id="821" r:id="rId63"/>
    <p:sldId id="706" r:id="rId6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3366FF"/>
    <a:srgbClr val="33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68273" autoAdjust="0"/>
  </p:normalViewPr>
  <p:slideViewPr>
    <p:cSldViewPr>
      <p:cViewPr varScale="1">
        <p:scale>
          <a:sx n="45" d="100"/>
          <a:sy n="45" d="100"/>
        </p:scale>
        <p:origin x="18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9ADB4862-C659-40FC-A75D-C1EF28121FC0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  <p:sp>
        <p:nvSpPr>
          <p:cNvPr id="204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BE942949-9B79-4EE8-A7D2-6CFFD36ECC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9322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812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67552-8883-B2E7-0CA4-AAFA5C4F6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>
            <a:extLst>
              <a:ext uri="{FF2B5EF4-FFF2-40B4-BE49-F238E27FC236}">
                <a16:creationId xmlns:a16="http://schemas.microsoft.com/office/drawing/2014/main" id="{888440C8-60FA-6B52-4CB6-E356EF5995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>
            <a:extLst>
              <a:ext uri="{FF2B5EF4-FFF2-40B4-BE49-F238E27FC236}">
                <a16:creationId xmlns:a16="http://schemas.microsoft.com/office/drawing/2014/main" id="{8015A7A8-D531-2B27-537A-FA6BCFEB2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>
            <a:extLst>
              <a:ext uri="{FF2B5EF4-FFF2-40B4-BE49-F238E27FC236}">
                <a16:creationId xmlns:a16="http://schemas.microsoft.com/office/drawing/2014/main" id="{02AA3A8D-4DB9-3319-2A29-4CD49D826E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478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620F5-C57C-6C7F-A0DD-89E8D574E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>
            <a:extLst>
              <a:ext uri="{FF2B5EF4-FFF2-40B4-BE49-F238E27FC236}">
                <a16:creationId xmlns:a16="http://schemas.microsoft.com/office/drawing/2014/main" id="{AC46BE9A-34B1-33F9-1513-3AB742776C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>
            <a:extLst>
              <a:ext uri="{FF2B5EF4-FFF2-40B4-BE49-F238E27FC236}">
                <a16:creationId xmlns:a16="http://schemas.microsoft.com/office/drawing/2014/main" id="{A5AF4B0F-DD05-FAA6-1A75-796DF24E9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>
            <a:extLst>
              <a:ext uri="{FF2B5EF4-FFF2-40B4-BE49-F238E27FC236}">
                <a16:creationId xmlns:a16="http://schemas.microsoft.com/office/drawing/2014/main" id="{0E2F46CC-BCAB-937C-F90E-3CEBF29F5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408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32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Duloxetine</a:t>
            </a:r>
            <a:r>
              <a:rPr lang="fr-FR" baseline="0" dirty="0"/>
              <a:t> &gt; </a:t>
            </a:r>
            <a:r>
              <a:rPr lang="fr-FR" baseline="0" dirty="0" err="1"/>
              <a:t>Venlafaxine</a:t>
            </a:r>
            <a:r>
              <a:rPr lang="fr-FR" baseline="0" dirty="0"/>
              <a:t> en raison d’un plus grand nombre d’études positives de bonne qualité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519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761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908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712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246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703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TC doivent être monitorés au-delà de 75mg/j</a:t>
            </a:r>
            <a:r>
              <a:rPr lang="fr-FR" baseline="0" dirty="0"/>
              <a:t> en raison de leur risque d’</a:t>
            </a:r>
            <a:r>
              <a:rPr lang="fr-FR" baseline="0" dirty="0" err="1"/>
              <a:t>hTO</a:t>
            </a:r>
            <a:r>
              <a:rPr lang="fr-FR" baseline="0" dirty="0"/>
              <a:t> et de </a:t>
            </a:r>
            <a:r>
              <a:rPr lang="fr-FR" baseline="0" dirty="0" err="1"/>
              <a:t>pb</a:t>
            </a:r>
            <a:r>
              <a:rPr lang="fr-FR" baseline="0" dirty="0"/>
              <a:t> cardiaques (troubles de la conduction, décompensation d’IDM récent), pas recommandés chez les plus de 70 ans à ces doses là.</a:t>
            </a:r>
          </a:p>
          <a:p>
            <a:r>
              <a:rPr lang="fr-FR" baseline="0" dirty="0"/>
              <a:t>=&gt; Doses faibles à modérée (10-50mg/j)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13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Détermination de critères de prédictibilité de la DCPO à M3 et M6 pour déterminer un modèle</a:t>
            </a:r>
          </a:p>
          <a:p>
            <a:r>
              <a:rPr lang="fr-FR" dirty="0" err="1"/>
              <a:t>Fdr</a:t>
            </a:r>
            <a:r>
              <a:rPr lang="fr-FR" dirty="0"/>
              <a:t>: </a:t>
            </a:r>
            <a:r>
              <a:rPr lang="fr-FR" dirty="0" err="1"/>
              <a:t>chir</a:t>
            </a:r>
            <a:r>
              <a:rPr lang="fr-FR" baseline="0" dirty="0"/>
              <a:t> ortho, </a:t>
            </a:r>
            <a:r>
              <a:rPr lang="fr-FR" baseline="0" dirty="0" err="1"/>
              <a:t>ttt</a:t>
            </a:r>
            <a:r>
              <a:rPr lang="fr-FR" baseline="0" dirty="0"/>
              <a:t> opioïdes, douleur J1 et J14, prurit, douleur au froid J14</a:t>
            </a:r>
            <a:endParaRPr lang="fr-FR" dirty="0"/>
          </a:p>
          <a:p>
            <a:r>
              <a:rPr lang="fr-FR" dirty="0"/>
              <a:t>A partir de J14 on peut prévoir le risque de DCPO à M3, en particulier douleur au froid</a:t>
            </a:r>
          </a:p>
          <a:p>
            <a:r>
              <a:rPr lang="fr-FR" dirty="0"/>
              <a:t>Identification de tableau clinique de douleur transitionnelle à traiter avec que l’hypersensibilisation s’installe.</a:t>
            </a:r>
          </a:p>
          <a:p>
            <a:r>
              <a:rPr lang="fr-FR" dirty="0"/>
              <a:t>Orientation spécifique précoce avec </a:t>
            </a:r>
            <a:r>
              <a:rPr lang="fr-FR" dirty="0" err="1"/>
              <a:t>ttt</a:t>
            </a:r>
            <a:r>
              <a:rPr lang="fr-FR" dirty="0"/>
              <a:t> spécifique</a:t>
            </a:r>
          </a:p>
          <a:p>
            <a:r>
              <a:rPr lang="fr-FR" dirty="0"/>
              <a:t>2 modèles mathématiques à J1 et J14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060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473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065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Niveau élevé</a:t>
            </a:r>
            <a:r>
              <a:rPr lang="fr-FR" baseline="0" dirty="0"/>
              <a:t> de recommandation dans les DN périphériques et  à moindre degré centrales.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722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465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5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415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1564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Recommandation faible pour le </a:t>
            </a:r>
            <a:r>
              <a:rPr lang="fr-FR" dirty="0" err="1"/>
              <a:t>Lyrica</a:t>
            </a:r>
            <a:r>
              <a:rPr lang="fr-FR" dirty="0"/>
              <a:t>: la</a:t>
            </a:r>
            <a:r>
              <a:rPr lang="fr-FR" baseline="0" dirty="0"/>
              <a:t> majorité des études de bonne qualité étant négatives sur le critère primaire avec plus d’effets secondaires que pour la </a:t>
            </a:r>
            <a:r>
              <a:rPr lang="fr-FR" baseline="0" dirty="0" err="1"/>
              <a:t>gabapentine</a:t>
            </a:r>
            <a:r>
              <a:rPr lang="fr-FR" baseline="0" dirty="0"/>
              <a:t> selon une étude comparative.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143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Recommandation faible pour le </a:t>
            </a:r>
            <a:r>
              <a:rPr lang="fr-FR" dirty="0" err="1"/>
              <a:t>Lyrica</a:t>
            </a:r>
            <a:r>
              <a:rPr lang="fr-FR" dirty="0"/>
              <a:t>: la</a:t>
            </a:r>
            <a:r>
              <a:rPr lang="fr-FR" baseline="0" dirty="0"/>
              <a:t> majorité des études de bonne qualité étant négatives sur le critère primaire avec plus d’effets secondaires que pour la </a:t>
            </a:r>
            <a:r>
              <a:rPr lang="fr-FR" baseline="0" dirty="0" err="1"/>
              <a:t>gabapentine</a:t>
            </a:r>
            <a:r>
              <a:rPr lang="fr-FR" baseline="0" dirty="0"/>
              <a:t> selon une étude comparative.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551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42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296E0-0C6A-E9A9-8B4C-8E96CF8D8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27F6322-180A-3825-D97F-9522A271D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E88B25-C3DC-5C00-B345-7B159D942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TJ normale: augmentation puis diminution</a:t>
            </a:r>
          </a:p>
          <a:p>
            <a:r>
              <a:rPr lang="fr-FR" dirty="0"/>
              <a:t>Si TJ</a:t>
            </a:r>
            <a:r>
              <a:rPr lang="fr-FR" baseline="0" dirty="0"/>
              <a:t> anormale: retentissement démontré, y compris chez la souris, sur le score anxiété et dépression</a:t>
            </a:r>
            <a:endParaRPr lang="fr-FR" dirty="0"/>
          </a:p>
          <a:p>
            <a:r>
              <a:rPr lang="fr-FR" dirty="0"/>
              <a:t>Il y a une fenêtre d’opportunité dans les 1ères semaines postop: patient avec TJ anormale, DN, risque important de DCPO à M3 et M6 et ne pas attendre le phénomène de sensibilisation qui va modifier la plasticité cérébrale</a:t>
            </a:r>
          </a:p>
          <a:p>
            <a:r>
              <a:rPr lang="fr-FR" dirty="0"/>
              <a:t>=&gt; Notion de douleur transitionnelle, consultation intermédiaire mise en place en Finlande ou au Canada.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B63027-C991-CD1E-32DE-57ED72826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750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Recommandation faible pour le </a:t>
            </a:r>
            <a:r>
              <a:rPr lang="fr-FR" dirty="0" err="1"/>
              <a:t>Lyrica</a:t>
            </a:r>
            <a:r>
              <a:rPr lang="fr-FR" dirty="0"/>
              <a:t>: la</a:t>
            </a:r>
            <a:r>
              <a:rPr lang="fr-FR" baseline="0" dirty="0"/>
              <a:t> majorité des études de bonne qualité étant négatives sur le critère primaire avec plus d’effets secondaires que pour la </a:t>
            </a:r>
            <a:r>
              <a:rPr lang="fr-FR" baseline="0" dirty="0" err="1"/>
              <a:t>gabapentine</a:t>
            </a:r>
            <a:r>
              <a:rPr lang="fr-FR" baseline="0" dirty="0"/>
              <a:t> </a:t>
            </a:r>
            <a:r>
              <a:rPr lang="fr-FR" baseline="0" dirty="0" err="1"/>
              <a:t>selo</a:t>
            </a:r>
            <a:r>
              <a:rPr lang="fr-FR" baseline="0" dirty="0"/>
              <a:t> une étude comparative.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218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612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Niveau de recommandation faible en faveur de son utilisation dans les DN périphériques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7782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2365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Niveau de recommandation faible en faveur de son utilisation dans les DN périphériques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255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Niveau de recommandation faible en faveur de son utilisation dans les DN périphériques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2848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7217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Niveau de recommandation faible en faveur de son utilisation dans les DN périphériques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7887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Niveau de recommandation faible en faveur de son utilisation dans les DN périphériques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8828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Niveau de recommandation faible en faveur de son utilisation dans les DN périphériques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3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E0562-BF84-91B4-C7F4-F3209C7DC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F1920D5-59AD-71F9-4128-B875ED194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809F9F1-35E1-364C-A83E-519D35284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y a une fenêtre d’opportunité dans les 1ères semaines postop: patient avec TJ anormale, DN, risque important de DCPO à M3 et M6 et ne pas attendre le phénomène de sensibilisation qui va modifier la plasticité cérébrale</a:t>
            </a:r>
          </a:p>
          <a:p>
            <a:r>
              <a:rPr lang="fr-FR" dirty="0"/>
              <a:t>=&gt; Notion de douleur transitionnelle, consultation intermédiaire mise en place en Finlande ou au Canada.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8E8953-F597-6E5B-7CAD-7E092096B0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7391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faudra se poser la question: est-ce que le patient est accessible à un bloc à visée</a:t>
            </a:r>
            <a:r>
              <a:rPr lang="fr-FR" baseline="0" dirty="0"/>
              <a:t> diagnostique ou thérapeutique</a:t>
            </a:r>
          </a:p>
          <a:p>
            <a:r>
              <a:rPr lang="fr-FR" baseline="0" dirty="0"/>
              <a:t>Revue de la littérature incluant blocs aux AL, CTC et RF.</a:t>
            </a:r>
          </a:p>
          <a:p>
            <a:r>
              <a:rPr lang="fr-FR" baseline="0" dirty="0"/>
              <a:t>TAP pour </a:t>
            </a:r>
            <a:r>
              <a:rPr lang="fr-FR" baseline="0" dirty="0" err="1"/>
              <a:t>chir</a:t>
            </a:r>
            <a:r>
              <a:rPr lang="fr-FR" baseline="0" dirty="0"/>
              <a:t> HI: peut être intéressant chez certains patients qui ont des douleurs localisées: soulagement pendant la durée de l’AL et un certain nombre vont avoir un soulagement prolongé (</a:t>
            </a:r>
            <a:r>
              <a:rPr lang="fr-FR" baseline="0" dirty="0" err="1"/>
              <a:t>qq</a:t>
            </a:r>
            <a:r>
              <a:rPr lang="fr-FR" baseline="0" dirty="0"/>
              <a:t> jours, semaines, mois) comme si un phénomène de désensibilisation se mettait en place, comme si on était en capacité de réactiver les voies de modulation de la douleur</a:t>
            </a:r>
          </a:p>
          <a:p>
            <a:r>
              <a:rPr lang="fr-FR" baseline="0" dirty="0"/>
              <a:t>On n’a pas encore déterminé ces profils de patients.</a:t>
            </a:r>
          </a:p>
          <a:p>
            <a:r>
              <a:rPr lang="fr-FR" baseline="0" dirty="0"/>
              <a:t>Pourquoi pas KT analgésique prolongé dans ce cas</a:t>
            </a:r>
          </a:p>
          <a:p>
            <a:endParaRPr lang="fr-FR" baseline="0" dirty="0"/>
          </a:p>
          <a:p>
            <a:r>
              <a:rPr lang="fr-FR" baseline="0" dirty="0"/>
              <a:t> Sinon: 3</a:t>
            </a:r>
            <a:r>
              <a:rPr lang="fr-FR" baseline="30000" dirty="0"/>
              <a:t>ème</a:t>
            </a:r>
            <a:r>
              <a:rPr lang="fr-FR" baseline="0" dirty="0"/>
              <a:t> ligne: neurostimulation car on n’arrive pas à </a:t>
            </a:r>
            <a:r>
              <a:rPr lang="fr-FR" baseline="0" dirty="0" err="1"/>
              <a:t>remttre</a:t>
            </a:r>
            <a:r>
              <a:rPr lang="fr-FR" baseline="0" dirty="0"/>
              <a:t> en route les voies de modulation de la douleur</a:t>
            </a:r>
          </a:p>
          <a:p>
            <a:endParaRPr lang="fr-FR" baseline="0" dirty="0"/>
          </a:p>
          <a:p>
            <a:r>
              <a:rPr lang="fr-FR" baseline="0" dirty="0"/>
              <a:t>Certains blocs ont plus de données dans la littérature</a:t>
            </a:r>
          </a:p>
          <a:p>
            <a:endParaRPr lang="fr-FR" baseline="0" dirty="0"/>
          </a:p>
          <a:p>
            <a:r>
              <a:rPr lang="fr-FR" baseline="0" dirty="0"/>
              <a:t>CTC en adjuvant ++ pour TAP et BII/BIH (augmentation de la durée de l’ALR)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2436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403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8249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020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Reco</a:t>
            </a:r>
            <a:r>
              <a:rPr lang="fr-FR" dirty="0"/>
              <a:t> HAS 2014: y penser au bout d’un an</a:t>
            </a:r>
          </a:p>
          <a:p>
            <a:r>
              <a:rPr lang="fr-FR" dirty="0" err="1"/>
              <a:t>Reco</a:t>
            </a:r>
            <a:r>
              <a:rPr lang="fr-FR" dirty="0"/>
              <a:t> SFETD/SFNM 2022 ne met plus cette notion de temps</a:t>
            </a:r>
          </a:p>
          <a:p>
            <a:r>
              <a:rPr lang="fr-FR" dirty="0"/>
              <a:t>Il ne faut rien s’</a:t>
            </a:r>
            <a:r>
              <a:rPr lang="fr-FR" dirty="0" err="1"/>
              <a:t>interdireà</a:t>
            </a:r>
            <a:r>
              <a:rPr lang="fr-FR" dirty="0"/>
              <a:t> partir du</a:t>
            </a:r>
            <a:r>
              <a:rPr lang="fr-FR" baseline="0" dirty="0"/>
              <a:t> moment où on a identifier un patient à risque. SDRC: 6 mois, l’accès est souvent insuffisant pour ces patients</a:t>
            </a:r>
          </a:p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7550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Reco</a:t>
            </a:r>
            <a:r>
              <a:rPr lang="fr-FR" dirty="0"/>
              <a:t> HAS 2014: y penser au bout d’un an</a:t>
            </a:r>
          </a:p>
          <a:p>
            <a:r>
              <a:rPr lang="fr-FR" dirty="0" err="1"/>
              <a:t>Reco</a:t>
            </a:r>
            <a:r>
              <a:rPr lang="fr-FR" dirty="0"/>
              <a:t> SFETD/SFNM 2024 ne met plus cette notion de temps</a:t>
            </a:r>
          </a:p>
          <a:p>
            <a:r>
              <a:rPr lang="fr-FR" dirty="0"/>
              <a:t>Il ne faut rien s’interdire à partir du</a:t>
            </a:r>
            <a:r>
              <a:rPr lang="fr-FR" baseline="0" dirty="0"/>
              <a:t> moment où on a identifier un patient à risque. SDRC: 6 mois, l’accès est souvent insuffisant pour ces patients</a:t>
            </a:r>
          </a:p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7749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50 études, prospectives/rétrospectives</a:t>
            </a:r>
          </a:p>
          <a:p>
            <a:r>
              <a:rPr lang="fr-FR" baseline="0" dirty="0"/>
              <a:t>DPPC: CI, névralgie, douleur gastro-intestinales, urogénitales, sacro-iliaques et SDPC</a:t>
            </a:r>
          </a:p>
          <a:p>
            <a:endParaRPr lang="fr-FR" baseline="0" dirty="0"/>
          </a:p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2758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1297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3A6DE-0855-CAA7-8E48-D41AFF21A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>
            <a:extLst>
              <a:ext uri="{FF2B5EF4-FFF2-40B4-BE49-F238E27FC236}">
                <a16:creationId xmlns:a16="http://schemas.microsoft.com/office/drawing/2014/main" id="{6FC89208-60BD-F38B-8E39-2D01DC0FAF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>
            <a:extLst>
              <a:ext uri="{FF2B5EF4-FFF2-40B4-BE49-F238E27FC236}">
                <a16:creationId xmlns:a16="http://schemas.microsoft.com/office/drawing/2014/main" id="{41A6A96A-7659-02D8-0F01-4876EC444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>
            <a:extLst>
              <a:ext uri="{FF2B5EF4-FFF2-40B4-BE49-F238E27FC236}">
                <a16:creationId xmlns:a16="http://schemas.microsoft.com/office/drawing/2014/main" id="{E2F1C17F-7766-D621-D2E7-701E45C55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0730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E4E2-0D39-B5C6-2CD3-ACA5A1797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>
            <a:extLst>
              <a:ext uri="{FF2B5EF4-FFF2-40B4-BE49-F238E27FC236}">
                <a16:creationId xmlns:a16="http://schemas.microsoft.com/office/drawing/2014/main" id="{E7E0E851-AEF7-ADE0-6C4C-2AF13C321C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>
            <a:extLst>
              <a:ext uri="{FF2B5EF4-FFF2-40B4-BE49-F238E27FC236}">
                <a16:creationId xmlns:a16="http://schemas.microsoft.com/office/drawing/2014/main" id="{1FB167A9-158D-F9BA-08EC-7D32ED36F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>
            <a:extLst>
              <a:ext uri="{FF2B5EF4-FFF2-40B4-BE49-F238E27FC236}">
                <a16:creationId xmlns:a16="http://schemas.microsoft.com/office/drawing/2014/main" id="{9D64AAD4-2BA1-C3AD-A515-C2C25E62B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479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CC322-83B7-A5F7-3A80-EE5FF2E02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B44D24-3CBB-5A85-A0E5-1BA05FBB8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471938-4F14-0804-DF5C-D769CE493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y a une fenêtre d’opportunité dans les 1ères semaines postop: patient avec TJ anormale, DN, risque important de DCPO à M3 et M6 et ne pas attendre le phénomène de sensibilisation qui va modifier la plasticité cérébrale</a:t>
            </a:r>
          </a:p>
          <a:p>
            <a:r>
              <a:rPr lang="fr-FR" dirty="0"/>
              <a:t>=&gt; Notion de douleur transitionnelle, consultation intermédiaire mise en place en Finlande ou au Canada.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D512DA-4A16-35D2-7596-303B17C09B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197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Niveau de recommandation faible en faveur de son utilisation dans les DN périphériques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912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Chez</a:t>
            </a:r>
            <a:r>
              <a:rPr lang="fr-FR" baseline="0" dirty="0"/>
              <a:t> l’enfant: </a:t>
            </a:r>
            <a:r>
              <a:rPr lang="fr-FR" baseline="0" dirty="0" err="1"/>
              <a:t>Gabapentine</a:t>
            </a:r>
            <a:r>
              <a:rPr lang="fr-FR" baseline="0" dirty="0"/>
              <a:t> 900mg ou </a:t>
            </a:r>
            <a:r>
              <a:rPr lang="fr-FR" baseline="0" dirty="0" err="1"/>
              <a:t>Laroxyl</a:t>
            </a:r>
            <a:r>
              <a:rPr lang="fr-FR" baseline="0" dirty="0"/>
              <a:t> 10mg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788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F5AC4-FB94-C7AB-5B8F-44DE262B3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>
            <a:extLst>
              <a:ext uri="{FF2B5EF4-FFF2-40B4-BE49-F238E27FC236}">
                <a16:creationId xmlns:a16="http://schemas.microsoft.com/office/drawing/2014/main" id="{4530A302-D3D2-6DBA-1EC2-C3577569A4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>
            <a:extLst>
              <a:ext uri="{FF2B5EF4-FFF2-40B4-BE49-F238E27FC236}">
                <a16:creationId xmlns:a16="http://schemas.microsoft.com/office/drawing/2014/main" id="{3D0780E5-9DB0-4F86-8653-D935721FC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>
            <a:extLst>
              <a:ext uri="{FF2B5EF4-FFF2-40B4-BE49-F238E27FC236}">
                <a16:creationId xmlns:a16="http://schemas.microsoft.com/office/drawing/2014/main" id="{19B7B922-1A63-A34D-AA9D-D925BF8125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76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42949-9B79-4EE8-A7D2-6CFFD36ECCB5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199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TC:</a:t>
            </a:r>
            <a:r>
              <a:rPr lang="fr-FR" baseline="0" dirty="0"/>
              <a:t> profil d’EI médiocre mais efficacité possible à faible </a:t>
            </a:r>
            <a:r>
              <a:rPr lang="fr-FR" baseline="0" dirty="0" err="1"/>
              <a:t>doseet</a:t>
            </a:r>
            <a:r>
              <a:rPr lang="fr-FR" baseline="0" dirty="0"/>
              <a:t> de nombreuses preuves d’efficacité</a:t>
            </a:r>
          </a:p>
          <a:p>
            <a:endParaRPr lang="fr-FR" baseline="0" dirty="0"/>
          </a:p>
          <a:p>
            <a:r>
              <a:rPr lang="fr-FR" baseline="0" dirty="0" err="1"/>
              <a:t>Duloxétine</a:t>
            </a:r>
            <a:r>
              <a:rPr lang="fr-FR" baseline="0" dirty="0"/>
              <a:t>++: plusieurs études récentes de bonne qualité, même si AMM limitée au DN diabétiques</a:t>
            </a:r>
          </a:p>
          <a:p>
            <a:endParaRPr lang="fr-FR" baseline="0" dirty="0"/>
          </a:p>
          <a:p>
            <a:r>
              <a:rPr lang="fr-FR" baseline="0" dirty="0" err="1"/>
              <a:t>Prégabaline</a:t>
            </a:r>
            <a:r>
              <a:rPr lang="fr-FR" baseline="0" dirty="0"/>
              <a:t>: efficacité et profil d’EI moins favorable que </a:t>
            </a:r>
            <a:r>
              <a:rPr lang="fr-FR" baseline="0" dirty="0" err="1"/>
              <a:t>gabapentine</a:t>
            </a:r>
            <a:r>
              <a:rPr lang="fr-FR" baseline="0" dirty="0"/>
              <a:t> + risque de mésusage++ et conduites addictives sur de nombreuses études récentes. Ce risque de mésusage existe aussi pour la </a:t>
            </a:r>
            <a:r>
              <a:rPr lang="fr-FR" baseline="0" dirty="0" err="1"/>
              <a:t>gabapentine</a:t>
            </a:r>
            <a:r>
              <a:rPr lang="fr-FR" baseline="0" dirty="0"/>
              <a:t> mais moins marqué.</a:t>
            </a: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2E8B30-B054-4115-A6CA-599A859526F7}" type="slidenum">
              <a:rPr lang="fr-FR" smtClean="0"/>
              <a:pPr eaLnBrk="1" hangingPunct="1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64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Times New Roman" pitchFamily="18" charset="0"/>
                </a:endParaRPr>
              </a:p>
            </p:txBody>
          </p:sp>
        </p:grpSp>
      </p:grpSp>
      <p:sp>
        <p:nvSpPr>
          <p:cNvPr id="1075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/>
              <a:t>Cliquez pour modifier le style du titre</a:t>
            </a:r>
          </a:p>
        </p:txBody>
      </p:sp>
      <p:sp>
        <p:nvSpPr>
          <p:cNvPr id="1075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fr-FR" noProof="0"/>
              <a:t>Cliquez pour modifier le style des sous-titres du masque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95D44-751D-4242-ACE9-8206F5F40078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F7BF2-4347-4C57-ADE5-47282DE62C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01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83310-0A3C-4FA6-8CC5-85E9C7EDD6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156CA-5B35-464E-996C-17F76C77DC98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64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64090-2B2E-49CE-BDF3-D8A83D1FF7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FF7ED-046A-461A-8B00-409E5D93548D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42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D2F1F-9E45-4021-BC15-E4D38CA8E6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812AB-B7B7-4B8C-992F-A068B818B6BF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50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F88AC-AFB6-4CD7-8D7A-F80B2DF15D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76F7A-F6EB-4B53-885D-3A9BC7458146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27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85B6C-9350-4A9F-AB95-6EFD489891D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502A9-DAFE-4CA9-ADD3-EBA8B8141726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31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5948E-201C-4D4D-97F1-9D6AFC7F1B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E49A5-9AC1-418A-B3E0-CB2974B15EBD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32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71191-0655-4FD9-8A95-004DEB345C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A2A8F-6B9D-42FA-ADBF-6A2B87E44EF3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833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C62EA-2E8B-40F6-A0D1-F6C4BA751F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0F15-A36E-4D60-9270-45C7E758BB82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52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D3764-F725-4254-8CCA-6D660E67D1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78662-820C-4576-93C0-057963192E8B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802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91D15-61B9-45C5-8D2C-7885674BD0A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B11BD-AD46-478B-B163-A1D5C6E249D4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5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0E881A70-89D6-419B-9FC6-DA0E76B252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65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7664B91-56B6-49C9-B835-5240913C9AA0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5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6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26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tm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971800" y="2204864"/>
            <a:ext cx="6019800" cy="2209800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Traitement médical des DPPC postopératoires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4267200"/>
            <a:ext cx="7875587" cy="1752600"/>
          </a:xfrm>
        </p:spPr>
        <p:txBody>
          <a:bodyPr/>
          <a:lstStyle/>
          <a:p>
            <a:pPr algn="r" eaLnBrk="1" hangingPunct="1">
              <a:defRPr/>
            </a:pPr>
            <a:r>
              <a:rPr lang="fr-F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Dr Claire </a:t>
            </a:r>
            <a:r>
              <a:rPr lang="fr-FR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Debes</a:t>
            </a:r>
            <a:endParaRPr lang="fr-FR" sz="30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r" eaLnBrk="1" hangingPunct="1">
              <a:defRPr/>
            </a:pPr>
            <a:r>
              <a:rPr lang="fr-F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Anesthésiste réanimateur</a:t>
            </a:r>
          </a:p>
          <a:p>
            <a:pPr algn="r" eaLnBrk="1" hangingPunct="1">
              <a:defRPr/>
            </a:pPr>
            <a:r>
              <a:rPr lang="fr-F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Responsable de l’UF douleur</a:t>
            </a:r>
          </a:p>
          <a:p>
            <a:pPr algn="r" eaLnBrk="1" hangingPunct="1">
              <a:defRPr/>
            </a:pPr>
            <a:r>
              <a:rPr lang="fr-F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Hôpital Tenon</a:t>
            </a:r>
          </a:p>
          <a:p>
            <a:pPr eaLnBrk="1" hangingPunct="1">
              <a:defRPr/>
            </a:pPr>
            <a:endParaRPr lang="fr-FR" dirty="0">
              <a:latin typeface="Calibri" pitchFamily="34" charset="0"/>
            </a:endParaRPr>
          </a:p>
        </p:txBody>
      </p:sp>
      <p:pic>
        <p:nvPicPr>
          <p:cNvPr id="5" name="Picture 11" descr="Assistance Publique Hôpitaux de Paris Hôpital Ten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33"/>
          <a:stretch/>
        </p:blipFill>
        <p:spPr bwMode="auto">
          <a:xfrm>
            <a:off x="7236296" y="478143"/>
            <a:ext cx="1672389" cy="8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omax-france.fr/public/img/medium/LogoSorbonneUniversitpng_5eff412cbc7c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17232"/>
            <a:ext cx="2485807" cy="10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nvergences PP – La société scientifique dédiée aux douleurs pelvi-périnéales chroniques (DPPC) de référence en Eur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3528392" cy="8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905E1-0D26-5032-77E6-477FA6C9E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id="{1FB12BAA-D1C8-DEB3-981D-7101F01BF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Pourquoi et quand traiter une DPO?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643DD9-C0F0-3F18-3980-F19D7B57D578}"/>
              </a:ext>
            </a:extLst>
          </p:cNvPr>
          <p:cNvSpPr txBox="1"/>
          <p:nvPr/>
        </p:nvSpPr>
        <p:spPr>
          <a:xfrm>
            <a:off x="5796136" y="6237312"/>
            <a:ext cx="3147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Fashler</a:t>
            </a:r>
            <a:r>
              <a:rPr lang="fr-F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al, J Pain </a:t>
            </a:r>
            <a:r>
              <a:rPr lang="fr-FR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</a:t>
            </a:r>
            <a:r>
              <a:rPr lang="fr-F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A61249-1E4D-A4DB-1E45-254644E75934}"/>
              </a:ext>
            </a:extLst>
          </p:cNvPr>
          <p:cNvSpPr txBox="1"/>
          <p:nvPr/>
        </p:nvSpPr>
        <p:spPr>
          <a:xfrm>
            <a:off x="467544" y="1628800"/>
            <a:ext cx="8862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trajectoire douloureuse: élément majeur à prendre en compte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47A09A-FAE8-C9ED-5917-9AF87FCB1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92" y="2472869"/>
            <a:ext cx="886282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7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1B6B7-D6ED-6941-BD27-9E4492DCC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id="{DBAC52C2-3939-C0E7-5C8D-1958AF7DC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Pourquoi et quand traiter une DPO?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AA19B9-676A-71CC-F2C3-D3373AFDCBE3}"/>
              </a:ext>
            </a:extLst>
          </p:cNvPr>
          <p:cNvSpPr txBox="1"/>
          <p:nvPr/>
        </p:nvSpPr>
        <p:spPr>
          <a:xfrm>
            <a:off x="467544" y="1628800"/>
            <a:ext cx="89289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Consultation précoce de dépistage d’une douleur transitionnelle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Pour les patients avec DPO non contrôlée et composante neuropathique, ou évolution anormale de la DPO 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Réévaluation de la symptomatologie douloureuse et de l’impact psychologique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Réévaluation des traitements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Proposer rapidement une prise en charge adaptée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Sensibiliser le MT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Anticiper l’adressage en SDC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Délai idéal? 4 à 6 semaines?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59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0710B-84CA-C0EC-023E-105A404AA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id="{209CCB54-E579-52D0-859D-852FDD016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Comment traiter une DPO?</a:t>
            </a:r>
          </a:p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Ou comment traiter une douleur neuropathique?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D07CAE-C2C9-E1EB-648E-6D544A17FDC4}"/>
              </a:ext>
            </a:extLst>
          </p:cNvPr>
          <p:cNvSpPr txBox="1"/>
          <p:nvPr/>
        </p:nvSpPr>
        <p:spPr>
          <a:xfrm>
            <a:off x="467544" y="1988840"/>
            <a:ext cx="89289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DPO = DN dans environ 50% des 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Mauvais dépistage de la DN = cause d’échec de PEC algologique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Prise en compte du syndrome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myofascial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kiné spécialisée+++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Traitement de l’hypersensibilisation (douleur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nociplastique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Prise en charge globale multidimensionnelle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 des traitements non médicamenteux, invasifs ou non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98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ECO DOULEURS NEUROPATHIQUES.pdf - Adobe Acrobat Reader 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6" t="21513" r="17733" b="36610"/>
          <a:stretch/>
        </p:blipFill>
        <p:spPr>
          <a:xfrm>
            <a:off x="899592" y="1772816"/>
            <a:ext cx="777686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76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9B908-E989-7A8D-645D-918D9BF8B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D21AB24-2473-96BD-6B69-0BAB26221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Traitements des douleurs neuropathiques</a:t>
            </a:r>
          </a:p>
        </p:txBody>
      </p:sp>
      <p:pic>
        <p:nvPicPr>
          <p:cNvPr id="4" name="Image 3" descr="RECO DOULEURS NEUROPATHIQUES.pdf - Adobe Acrobat Reader DC">
            <a:extLst>
              <a:ext uri="{FF2B5EF4-FFF2-40B4-BE49-F238E27FC236}">
                <a16:creationId xmlns:a16="http://schemas.microsoft.com/office/drawing/2014/main" id="{06EF96DB-46AF-2BF1-61B3-98E66FBCE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26493" r="25901" b="22047"/>
          <a:stretch/>
        </p:blipFill>
        <p:spPr>
          <a:xfrm>
            <a:off x="539552" y="1416187"/>
            <a:ext cx="7542260" cy="49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01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DE89442-54CC-4DE8-A611-B894CCA6190F}"/>
              </a:ext>
            </a:extLst>
          </p:cNvPr>
          <p:cNvSpPr txBox="1"/>
          <p:nvPr/>
        </p:nvSpPr>
        <p:spPr>
          <a:xfrm>
            <a:off x="683568" y="476672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Classification de Lussier et Beaulieu</a:t>
            </a:r>
          </a:p>
          <a:p>
            <a:pPr algn="ctr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(IASP 2010)</a:t>
            </a:r>
          </a:p>
        </p:txBody>
      </p:sp>
      <p:pic>
        <p:nvPicPr>
          <p:cNvPr id="4100" name="Picture 4" descr="Douleur et antalgiques | Etudiant Hospital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281"/>
            <a:ext cx="5750074" cy="597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asy antalgie 2019 opioides en pediatr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8" t="35375" r="-792" b="14084"/>
          <a:stretch/>
        </p:blipFill>
        <p:spPr bwMode="auto">
          <a:xfrm>
            <a:off x="5588616" y="2708920"/>
            <a:ext cx="3555384" cy="18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637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DE89442-54CC-4DE8-A611-B894CCA6190F}"/>
              </a:ext>
            </a:extLst>
          </p:cNvPr>
          <p:cNvSpPr txBox="1"/>
          <p:nvPr/>
        </p:nvSpPr>
        <p:spPr>
          <a:xfrm>
            <a:off x="683568" y="476672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Classification de Lussier et Beaulieu</a:t>
            </a:r>
          </a:p>
          <a:p>
            <a:pPr algn="ctr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(IASP 2010)</a:t>
            </a:r>
          </a:p>
        </p:txBody>
      </p:sp>
      <p:pic>
        <p:nvPicPr>
          <p:cNvPr id="4100" name="Picture 4" descr="Douleur et antalgiques | Etudiant Hospital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281"/>
            <a:ext cx="5750074" cy="597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asy antalgie 2019 opioides en pediatri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8" t="35375" r="-792" b="14084"/>
          <a:stretch/>
        </p:blipFill>
        <p:spPr bwMode="auto">
          <a:xfrm>
            <a:off x="5588616" y="2708920"/>
            <a:ext cx="3555384" cy="18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4283967" y="2016225"/>
            <a:ext cx="1466107" cy="33677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 flipV="1">
            <a:off x="421481" y="1787361"/>
            <a:ext cx="1512168" cy="165618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283968" y="5383946"/>
            <a:ext cx="899592" cy="93610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750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981200"/>
            <a:ext cx="8229600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fr-FR" sz="4000" b="1" dirty="0">
              <a:solidFill>
                <a:schemeClr val="hlink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fr-FR" sz="5400" b="1" dirty="0">
                <a:solidFill>
                  <a:schemeClr val="hlink"/>
                </a:solidFill>
                <a:latin typeface="Calibri" pitchFamily="34" charset="0"/>
              </a:rPr>
              <a:t>Traitement médicamenteux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fr-FR" sz="4400" b="1" dirty="0">
                <a:solidFill>
                  <a:schemeClr val="hlink"/>
                </a:solidFill>
                <a:latin typeface="Calibri" pitchFamily="34" charset="0"/>
              </a:rPr>
              <a:t>(par voie générale)</a:t>
            </a:r>
          </a:p>
        </p:txBody>
      </p:sp>
      <p:pic>
        <p:nvPicPr>
          <p:cNvPr id="2050" name="Picture 2" descr="Sécurité routière. Les pictogrammes sur les médicaments pas efficac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r="302"/>
          <a:stretch/>
        </p:blipFill>
        <p:spPr bwMode="auto">
          <a:xfrm>
            <a:off x="426974" y="4725144"/>
            <a:ext cx="2537855" cy="17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dical pill flat icon Medication sign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7"/>
          <a:stretch/>
        </p:blipFill>
        <p:spPr bwMode="auto">
          <a:xfrm>
            <a:off x="6804248" y="763982"/>
            <a:ext cx="1748735" cy="174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cône De Médicament Médical | Vecteur Premi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14363" r="5646" b="7998"/>
          <a:stretch/>
        </p:blipFill>
        <p:spPr bwMode="auto">
          <a:xfrm>
            <a:off x="2555776" y="5458451"/>
            <a:ext cx="1518839" cy="13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cône de couleur de flacon de médicament et de seringue. injection d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74" y="4447842"/>
            <a:ext cx="2071309" cy="20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455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Règles générales de prescription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2" y="1628800"/>
            <a:ext cx="1005522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Titration+++</a:t>
            </a:r>
          </a:p>
          <a:p>
            <a:pPr eaLnBrk="1" hangingPunct="1"/>
            <a:r>
              <a:rPr lang="fr-FR" dirty="0">
                <a:latin typeface="Calibri" pitchFamily="34" charset="0"/>
              </a:rPr>
              <a:t>	-  Rechercher la dose minimale efficace</a:t>
            </a:r>
          </a:p>
          <a:p>
            <a:pPr eaLnBrk="1" hangingPunct="1"/>
            <a:r>
              <a:rPr lang="fr-FR" dirty="0">
                <a:latin typeface="Calibri" pitchFamily="34" charset="0"/>
              </a:rPr>
              <a:t>	-  Limiter les effets secondaires</a:t>
            </a:r>
          </a:p>
          <a:p>
            <a:pPr eaLnBrk="1" hangingPunct="1"/>
            <a:r>
              <a:rPr lang="fr-FR" dirty="0">
                <a:latin typeface="Calibri" pitchFamily="34" charset="0"/>
              </a:rPr>
              <a:t>	-  Posologie optimale pour chaque patient?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Information patient et éducation thérapeutique+++</a:t>
            </a:r>
          </a:p>
          <a:p>
            <a:pPr eaLnBrk="1" hangingPunct="1"/>
            <a:r>
              <a:rPr lang="fr-FR" dirty="0">
                <a:latin typeface="Calibri" pitchFamily="34" charset="0"/>
              </a:rPr>
              <a:t> 	</a:t>
            </a: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Associations thérapeutiques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Prise en charge globale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Majoration et décroissance progressive des doses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15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fr-FR" sz="3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611560" y="1410311"/>
            <a:ext cx="8103565" cy="4971017"/>
            <a:chOff x="628650" y="764704"/>
            <a:chExt cx="8103565" cy="4971017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7A9058BA-0563-58DD-002A-0330E293A989}"/>
                </a:ext>
              </a:extLst>
            </p:cNvPr>
            <p:cNvSpPr/>
            <p:nvPr/>
          </p:nvSpPr>
          <p:spPr>
            <a:xfrm>
              <a:off x="4296715" y="3174476"/>
              <a:ext cx="550571" cy="54091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lèche à angle droit 39">
              <a:extLst>
                <a:ext uri="{FF2B5EF4-FFF2-40B4-BE49-F238E27FC236}">
                  <a16:creationId xmlns:a16="http://schemas.microsoft.com/office/drawing/2014/main" id="{10662A73-F398-738D-167D-9EEC8E50D058}"/>
                </a:ext>
              </a:extLst>
            </p:cNvPr>
            <p:cNvSpPr/>
            <p:nvPr/>
          </p:nvSpPr>
          <p:spPr>
            <a:xfrm>
              <a:off x="4847285" y="1417482"/>
              <a:ext cx="1402188" cy="2011519"/>
            </a:xfrm>
            <a:prstGeom prst="bentUpArrow">
              <a:avLst>
                <a:gd name="adj1" fmla="val 2000"/>
                <a:gd name="adj2" fmla="val 10989"/>
                <a:gd name="adj3" fmla="val 34774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10657E3E-651F-3F4F-50B6-F4B353D49C3E}"/>
                </a:ext>
              </a:extLst>
            </p:cNvPr>
            <p:cNvSpPr/>
            <p:nvPr/>
          </p:nvSpPr>
          <p:spPr>
            <a:xfrm>
              <a:off x="2030838" y="2633564"/>
              <a:ext cx="550571" cy="540912"/>
            </a:xfrm>
            <a:prstGeom prst="ellipse">
              <a:avLst/>
            </a:prstGeom>
            <a:solidFill>
              <a:srgbClr val="A5A5A5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20749EF2-C61B-1500-5D8C-8F2C80BB957A}"/>
                </a:ext>
              </a:extLst>
            </p:cNvPr>
            <p:cNvCxnSpPr>
              <a:cxnSpLocks/>
            </p:cNvCxnSpPr>
            <p:nvPr/>
          </p:nvCxnSpPr>
          <p:spPr>
            <a:xfrm>
              <a:off x="927279" y="3411125"/>
              <a:ext cx="3110248" cy="0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sp>
          <p:nvSpPr>
            <p:cNvPr id="43" name="Triangle 13">
              <a:extLst>
                <a:ext uri="{FF2B5EF4-FFF2-40B4-BE49-F238E27FC236}">
                  <a16:creationId xmlns:a16="http://schemas.microsoft.com/office/drawing/2014/main" id="{764BDF2F-5913-99FE-BD6D-8D4D7A349951}"/>
                </a:ext>
              </a:extLst>
            </p:cNvPr>
            <p:cNvSpPr/>
            <p:nvPr/>
          </p:nvSpPr>
          <p:spPr>
            <a:xfrm rot="16200000">
              <a:off x="3916789" y="3242090"/>
              <a:ext cx="241478" cy="338070"/>
            </a:xfrm>
            <a:prstGeom prst="triangle">
              <a:avLst/>
            </a:prstGeom>
            <a:solidFill>
              <a:srgbClr val="A5A5A5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62C2256D-539D-C45D-2BE3-67230EE77A90}"/>
                </a:ext>
              </a:extLst>
            </p:cNvPr>
            <p:cNvCxnSpPr>
              <a:stCxn id="41" idx="4"/>
            </p:cNvCxnSpPr>
            <p:nvPr/>
          </p:nvCxnSpPr>
          <p:spPr>
            <a:xfrm flipH="1">
              <a:off x="2306123" y="3174477"/>
              <a:ext cx="1" cy="236648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C4D04304-2A9B-5CF6-F76F-33B3F18C8617}"/>
                </a:ext>
              </a:extLst>
            </p:cNvPr>
            <p:cNvCxnSpPr/>
            <p:nvPr/>
          </p:nvCxnSpPr>
          <p:spPr>
            <a:xfrm>
              <a:off x="628650" y="3174477"/>
              <a:ext cx="298629" cy="236648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CD3AB9A3-BE0D-91EF-26AA-AC58AEF700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650" y="3411125"/>
              <a:ext cx="327003" cy="236649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F86FD546-B439-04B3-C763-EE8995B2BAA8}"/>
                </a:ext>
              </a:extLst>
            </p:cNvPr>
            <p:cNvSpPr txBox="1"/>
            <p:nvPr/>
          </p:nvSpPr>
          <p:spPr>
            <a:xfrm>
              <a:off x="1165257" y="2157696"/>
              <a:ext cx="23379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</a:rPr>
                <a:t>Système nerveux périphérique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764B04DF-233A-764A-669E-24E825B45207}"/>
                </a:ext>
              </a:extLst>
            </p:cNvPr>
            <p:cNvSpPr txBox="1"/>
            <p:nvPr/>
          </p:nvSpPr>
          <p:spPr>
            <a:xfrm>
              <a:off x="4572000" y="1010356"/>
              <a:ext cx="20155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Système nerveux central</a:t>
              </a:r>
            </a:p>
          </p:txBody>
        </p: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8141B1E3-33A0-BC67-8353-C50F234260DE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9" y="1352534"/>
              <a:ext cx="0" cy="1610412"/>
            </a:xfrm>
            <a:prstGeom prst="line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3DAC773B-DA4D-3353-6232-A7455CD92F95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9" y="2962946"/>
              <a:ext cx="185135" cy="211531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B508A264-3587-27BC-EBB7-4C71AD309D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6866" y="2962945"/>
              <a:ext cx="182719" cy="211532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D15A1D3A-7782-C769-73BF-38A1D6DEE79A}"/>
                </a:ext>
              </a:extLst>
            </p:cNvPr>
            <p:cNvSpPr txBox="1"/>
            <p:nvPr/>
          </p:nvSpPr>
          <p:spPr>
            <a:xfrm>
              <a:off x="4664567" y="2157696"/>
              <a:ext cx="1220667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Contrôles inhibiteurs descendants</a:t>
              </a: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32CDBB6C-A9A1-0EB2-6B73-391A549D099A}"/>
                </a:ext>
              </a:extLst>
            </p:cNvPr>
            <p:cNvSpPr/>
            <p:nvPr/>
          </p:nvSpPr>
          <p:spPr>
            <a:xfrm>
              <a:off x="5718220" y="3810371"/>
              <a:ext cx="550571" cy="540912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E383E9D-C8E5-D6CE-E878-0EF03B31E9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35828" y="3715388"/>
              <a:ext cx="782392" cy="271428"/>
            </a:xfrm>
            <a:prstGeom prst="line">
              <a:avLst/>
            </a:prstGeom>
            <a:noFill/>
            <a:ln w="444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B87F566C-65DD-439D-51CF-108A6B8AE6D3}"/>
                </a:ext>
              </a:extLst>
            </p:cNvPr>
            <p:cNvSpPr txBox="1"/>
            <p:nvPr/>
          </p:nvSpPr>
          <p:spPr>
            <a:xfrm>
              <a:off x="6268792" y="4080826"/>
              <a:ext cx="192110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Modulation segmentaire</a:t>
              </a:r>
            </a:p>
          </p:txBody>
        </p: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B993EA7B-F064-9DFB-9A59-9248A2AC45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3385" y="3559127"/>
              <a:ext cx="72443" cy="156262"/>
            </a:xfrm>
            <a:prstGeom prst="line">
              <a:avLst/>
            </a:prstGeom>
            <a:noFill/>
            <a:ln w="412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2E150247-C987-40D0-8760-AFAC0C9E4F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5060" y="3723514"/>
              <a:ext cx="202842" cy="29769"/>
            </a:xfrm>
            <a:prstGeom prst="line">
              <a:avLst/>
            </a:prstGeom>
            <a:noFill/>
            <a:ln w="412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5D45A0C5-74F0-5D2E-99A8-EDAE72166463}"/>
                </a:ext>
              </a:extLst>
            </p:cNvPr>
            <p:cNvSpPr txBox="1"/>
            <p:nvPr/>
          </p:nvSpPr>
          <p:spPr>
            <a:xfrm>
              <a:off x="955653" y="5227890"/>
              <a:ext cx="281833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</a:rPr>
                <a:t>Décharges ectopiques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</a:rPr>
                <a:t>Changements phénotypiques  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5DC4F091-6AB8-70F5-2545-D05315D73BEC}"/>
                </a:ext>
              </a:extLst>
            </p:cNvPr>
            <p:cNvSpPr txBox="1"/>
            <p:nvPr/>
          </p:nvSpPr>
          <p:spPr>
            <a:xfrm>
              <a:off x="4386865" y="5194211"/>
              <a:ext cx="220067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</a:rPr>
                <a:t>Sensibilisation centrale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</a:rPr>
                <a:t>Neuroplasticité  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7F7D5E00-ABC7-F501-170A-EDDDCEA9753A}"/>
                </a:ext>
              </a:extLst>
            </p:cNvPr>
            <p:cNvSpPr txBox="1"/>
            <p:nvPr/>
          </p:nvSpPr>
          <p:spPr>
            <a:xfrm>
              <a:off x="6858000" y="5227889"/>
              <a:ext cx="187421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Altération des systèmes de modulation</a:t>
              </a:r>
            </a:p>
          </p:txBody>
        </p:sp>
        <p:cxnSp>
          <p:nvCxnSpPr>
            <p:cNvPr id="61" name="Connecteur droit avec flèche 60"/>
            <p:cNvCxnSpPr/>
            <p:nvPr/>
          </p:nvCxnSpPr>
          <p:spPr>
            <a:xfrm flipH="1">
              <a:off x="4757134" y="1124744"/>
              <a:ext cx="2263138" cy="1032952"/>
            </a:xfrm>
            <a:prstGeom prst="straightConnector1">
              <a:avLst/>
            </a:prstGeom>
            <a:noFill/>
            <a:ln w="635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2" name="ZoneTexte 61"/>
            <p:cNvSpPr txBox="1"/>
            <p:nvPr/>
          </p:nvSpPr>
          <p:spPr>
            <a:xfrm>
              <a:off x="7107685" y="848773"/>
              <a:ext cx="1143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</a:rPr>
                <a:t>IRSNA</a:t>
              </a:r>
            </a:p>
          </p:txBody>
        </p:sp>
        <p:sp>
          <p:nvSpPr>
            <p:cNvPr id="63" name="Rectangle à coins arrondis 62"/>
            <p:cNvSpPr/>
            <p:nvPr/>
          </p:nvSpPr>
          <p:spPr>
            <a:xfrm>
              <a:off x="7032706" y="764704"/>
              <a:ext cx="1275585" cy="652778"/>
            </a:xfrm>
            <a:prstGeom prst="roundRect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</a:t>
            </a:r>
          </a:p>
        </p:txBody>
      </p:sp>
    </p:spTree>
    <p:extLst>
      <p:ext uri="{BB962C8B-B14F-4D97-AF65-F5344CB8AC3E}">
        <p14:creationId xmlns:p14="http://schemas.microsoft.com/office/powerpoint/2010/main" val="4102522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Sommaire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2" y="1628800"/>
            <a:ext cx="1005522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Que traiter? 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Pourquoi traiter?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Quand traiter?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Comment traiter?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Qui traite?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/>
            <a:r>
              <a:rPr lang="fr-FR" dirty="0">
                <a:latin typeface="Calibri" pitchFamily="34" charset="0"/>
              </a:rPr>
              <a:t>	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77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66CF0-39E1-B82D-7DCB-7440E6ACA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07AC736-A8D0-4407-3491-135055F64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fr-FR" sz="3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044A161-4D02-984D-6636-E4EDC50156C7}"/>
              </a:ext>
            </a:extLst>
          </p:cNvPr>
          <p:cNvGrpSpPr/>
          <p:nvPr/>
        </p:nvGrpSpPr>
        <p:grpSpPr>
          <a:xfrm>
            <a:off x="611560" y="1410311"/>
            <a:ext cx="8103565" cy="4971017"/>
            <a:chOff x="628650" y="764704"/>
            <a:chExt cx="8103565" cy="4971017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1CB2ED69-4027-86D4-084B-47F07BFA9C60}"/>
                </a:ext>
              </a:extLst>
            </p:cNvPr>
            <p:cNvSpPr/>
            <p:nvPr/>
          </p:nvSpPr>
          <p:spPr>
            <a:xfrm>
              <a:off x="4296715" y="3174476"/>
              <a:ext cx="550571" cy="54091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lèche à angle droit 39">
              <a:extLst>
                <a:ext uri="{FF2B5EF4-FFF2-40B4-BE49-F238E27FC236}">
                  <a16:creationId xmlns:a16="http://schemas.microsoft.com/office/drawing/2014/main" id="{610376CF-F9AF-5E72-B510-1A77C0CD11CC}"/>
                </a:ext>
              </a:extLst>
            </p:cNvPr>
            <p:cNvSpPr/>
            <p:nvPr/>
          </p:nvSpPr>
          <p:spPr>
            <a:xfrm>
              <a:off x="4847285" y="1417482"/>
              <a:ext cx="1402188" cy="2011519"/>
            </a:xfrm>
            <a:prstGeom prst="bentUpArrow">
              <a:avLst>
                <a:gd name="adj1" fmla="val 2000"/>
                <a:gd name="adj2" fmla="val 10989"/>
                <a:gd name="adj3" fmla="val 34774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0768F809-72BE-39BA-2EF4-D14A71EBCE1C}"/>
                </a:ext>
              </a:extLst>
            </p:cNvPr>
            <p:cNvSpPr/>
            <p:nvPr/>
          </p:nvSpPr>
          <p:spPr>
            <a:xfrm>
              <a:off x="2030838" y="2633564"/>
              <a:ext cx="550571" cy="540912"/>
            </a:xfrm>
            <a:prstGeom prst="ellipse">
              <a:avLst/>
            </a:prstGeom>
            <a:solidFill>
              <a:srgbClr val="A5A5A5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BFBBDDA6-DD83-1707-7102-076BA9B1D325}"/>
                </a:ext>
              </a:extLst>
            </p:cNvPr>
            <p:cNvCxnSpPr>
              <a:cxnSpLocks/>
            </p:cNvCxnSpPr>
            <p:nvPr/>
          </p:nvCxnSpPr>
          <p:spPr>
            <a:xfrm>
              <a:off x="927279" y="3411125"/>
              <a:ext cx="3110248" cy="0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sp>
          <p:nvSpPr>
            <p:cNvPr id="43" name="Triangle 13">
              <a:extLst>
                <a:ext uri="{FF2B5EF4-FFF2-40B4-BE49-F238E27FC236}">
                  <a16:creationId xmlns:a16="http://schemas.microsoft.com/office/drawing/2014/main" id="{BC732EF0-BEEE-94CB-2F7B-BC0BAF9B3307}"/>
                </a:ext>
              </a:extLst>
            </p:cNvPr>
            <p:cNvSpPr/>
            <p:nvPr/>
          </p:nvSpPr>
          <p:spPr>
            <a:xfrm rot="16200000">
              <a:off x="3916789" y="3242090"/>
              <a:ext cx="241478" cy="338070"/>
            </a:xfrm>
            <a:prstGeom prst="triangle">
              <a:avLst/>
            </a:prstGeom>
            <a:solidFill>
              <a:srgbClr val="A5A5A5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24F05F8D-C713-F5CB-336B-DB14C202DFC7}"/>
                </a:ext>
              </a:extLst>
            </p:cNvPr>
            <p:cNvCxnSpPr>
              <a:stCxn id="41" idx="4"/>
            </p:cNvCxnSpPr>
            <p:nvPr/>
          </p:nvCxnSpPr>
          <p:spPr>
            <a:xfrm flipH="1">
              <a:off x="2306123" y="3174477"/>
              <a:ext cx="1" cy="236648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E6450759-3891-24D7-A10B-C0CF1522B8A9}"/>
                </a:ext>
              </a:extLst>
            </p:cNvPr>
            <p:cNvCxnSpPr/>
            <p:nvPr/>
          </p:nvCxnSpPr>
          <p:spPr>
            <a:xfrm>
              <a:off x="628650" y="3174477"/>
              <a:ext cx="298629" cy="236648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1FB9B828-1B0B-D675-7C95-644515A42C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650" y="3411125"/>
              <a:ext cx="327003" cy="236649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300BCCEB-73C8-7737-D3D7-EEFF751A2C75}"/>
                </a:ext>
              </a:extLst>
            </p:cNvPr>
            <p:cNvSpPr txBox="1"/>
            <p:nvPr/>
          </p:nvSpPr>
          <p:spPr>
            <a:xfrm>
              <a:off x="1165257" y="2157696"/>
              <a:ext cx="23379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</a:rPr>
                <a:t>Système nerveux périphérique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72980DD9-8B29-0BFF-F3B9-DCB406E17BA7}"/>
                </a:ext>
              </a:extLst>
            </p:cNvPr>
            <p:cNvSpPr txBox="1"/>
            <p:nvPr/>
          </p:nvSpPr>
          <p:spPr>
            <a:xfrm>
              <a:off x="4572000" y="1010356"/>
              <a:ext cx="20155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Système nerveux central</a:t>
              </a:r>
            </a:p>
          </p:txBody>
        </p: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4874F8F6-AF3C-DD2B-68F4-0F1D3F89AD44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9" y="1352534"/>
              <a:ext cx="0" cy="1610412"/>
            </a:xfrm>
            <a:prstGeom prst="line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E948C6A5-76CE-4840-7F95-42A0A948AA00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9" y="2962946"/>
              <a:ext cx="185135" cy="211531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C5ADE9DA-358F-1BFC-6A08-9C4670660D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6866" y="2962945"/>
              <a:ext cx="182719" cy="211532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397943A6-D0EE-7297-5D93-421EEB86A460}"/>
                </a:ext>
              </a:extLst>
            </p:cNvPr>
            <p:cNvSpPr txBox="1"/>
            <p:nvPr/>
          </p:nvSpPr>
          <p:spPr>
            <a:xfrm>
              <a:off x="4664567" y="2157696"/>
              <a:ext cx="1220667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Contrôles inhibiteurs descendants</a:t>
              </a: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C6438A50-AA28-CA93-B2DC-79B7A61BC51C}"/>
                </a:ext>
              </a:extLst>
            </p:cNvPr>
            <p:cNvSpPr/>
            <p:nvPr/>
          </p:nvSpPr>
          <p:spPr>
            <a:xfrm>
              <a:off x="5718220" y="3810371"/>
              <a:ext cx="550571" cy="540912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A358D05A-07E1-1FEF-0062-F612039889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35828" y="3715388"/>
              <a:ext cx="782392" cy="271428"/>
            </a:xfrm>
            <a:prstGeom prst="line">
              <a:avLst/>
            </a:prstGeom>
            <a:noFill/>
            <a:ln w="444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78373EF5-0011-CBF3-2F5A-C36E918336FD}"/>
                </a:ext>
              </a:extLst>
            </p:cNvPr>
            <p:cNvSpPr txBox="1"/>
            <p:nvPr/>
          </p:nvSpPr>
          <p:spPr>
            <a:xfrm>
              <a:off x="6268792" y="4080826"/>
              <a:ext cx="192110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Modulation segmentaire</a:t>
              </a:r>
            </a:p>
          </p:txBody>
        </p: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8811560F-826B-78F7-2D14-9D588E4344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3385" y="3559127"/>
              <a:ext cx="72443" cy="156262"/>
            </a:xfrm>
            <a:prstGeom prst="line">
              <a:avLst/>
            </a:prstGeom>
            <a:noFill/>
            <a:ln w="412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893BA1C3-86C0-ED8F-2329-8EB1B1D2BF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5060" y="3723514"/>
              <a:ext cx="202842" cy="29769"/>
            </a:xfrm>
            <a:prstGeom prst="line">
              <a:avLst/>
            </a:prstGeom>
            <a:noFill/>
            <a:ln w="412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75113876-2DFE-FE6C-5C9F-3258962C8512}"/>
                </a:ext>
              </a:extLst>
            </p:cNvPr>
            <p:cNvSpPr txBox="1"/>
            <p:nvPr/>
          </p:nvSpPr>
          <p:spPr>
            <a:xfrm>
              <a:off x="955653" y="5227890"/>
              <a:ext cx="281833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</a:rPr>
                <a:t>Décharges ectopiques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</a:rPr>
                <a:t>Changements phénotypiques  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66C66072-E253-301A-ECA0-11F248054D4B}"/>
                </a:ext>
              </a:extLst>
            </p:cNvPr>
            <p:cNvSpPr txBox="1"/>
            <p:nvPr/>
          </p:nvSpPr>
          <p:spPr>
            <a:xfrm>
              <a:off x="4386865" y="5194211"/>
              <a:ext cx="220067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</a:rPr>
                <a:t>Sensibilisation centrale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</a:rPr>
                <a:t>Neuroplasticité  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032D1F56-4FF0-E55A-A1E3-56DF388E960F}"/>
                </a:ext>
              </a:extLst>
            </p:cNvPr>
            <p:cNvSpPr txBox="1"/>
            <p:nvPr/>
          </p:nvSpPr>
          <p:spPr>
            <a:xfrm>
              <a:off x="6858000" y="5227889"/>
              <a:ext cx="187421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Altération des systèmes de modulation</a:t>
              </a:r>
            </a:p>
          </p:txBody>
        </p: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43A0AE06-4EF0-C510-EB1E-C9D946FF8E6C}"/>
                </a:ext>
              </a:extLst>
            </p:cNvPr>
            <p:cNvCxnSpPr/>
            <p:nvPr/>
          </p:nvCxnSpPr>
          <p:spPr>
            <a:xfrm flipH="1">
              <a:off x="4757134" y="1124744"/>
              <a:ext cx="2263138" cy="1032952"/>
            </a:xfrm>
            <a:prstGeom prst="straightConnector1">
              <a:avLst/>
            </a:prstGeom>
            <a:noFill/>
            <a:ln w="635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D3C8FA76-FBE3-BC13-45EA-E0FC592BF13F}"/>
                </a:ext>
              </a:extLst>
            </p:cNvPr>
            <p:cNvSpPr txBox="1"/>
            <p:nvPr/>
          </p:nvSpPr>
          <p:spPr>
            <a:xfrm>
              <a:off x="7107685" y="848773"/>
              <a:ext cx="1143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</a:rPr>
                <a:t>IRSNA</a:t>
              </a:r>
            </a:p>
          </p:txBody>
        </p:sp>
        <p:sp>
          <p:nvSpPr>
            <p:cNvPr id="63" name="Rectangle à coins arrondis 62">
              <a:extLst>
                <a:ext uri="{FF2B5EF4-FFF2-40B4-BE49-F238E27FC236}">
                  <a16:creationId xmlns:a16="http://schemas.microsoft.com/office/drawing/2014/main" id="{6BA552A1-2035-8BE6-0ED4-051C179DBF55}"/>
                </a:ext>
              </a:extLst>
            </p:cNvPr>
            <p:cNvSpPr/>
            <p:nvPr/>
          </p:nvSpPr>
          <p:spPr>
            <a:xfrm>
              <a:off x="7032706" y="764704"/>
              <a:ext cx="1275585" cy="652778"/>
            </a:xfrm>
            <a:prstGeom prst="roundRect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Text Box 2">
            <a:extLst>
              <a:ext uri="{FF2B5EF4-FFF2-40B4-BE49-F238E27FC236}">
                <a16:creationId xmlns:a16="http://schemas.microsoft.com/office/drawing/2014/main" id="{34EB3EBD-0977-7B06-283F-0A3F8A7F9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</a:t>
            </a:r>
          </a:p>
        </p:txBody>
      </p:sp>
      <p:cxnSp>
        <p:nvCxnSpPr>
          <p:cNvPr id="27" name="Connecteur droit avec flèche 26"/>
          <p:cNvCxnSpPr>
            <a:cxnSpLocks/>
          </p:cNvCxnSpPr>
          <p:nvPr/>
        </p:nvCxnSpPr>
        <p:spPr>
          <a:xfrm>
            <a:off x="3185287" y="2274915"/>
            <a:ext cx="1277055" cy="747245"/>
          </a:xfrm>
          <a:prstGeom prst="straightConnector1">
            <a:avLst/>
          </a:prstGeom>
          <a:noFill/>
          <a:ln w="635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ZoneTexte 27"/>
          <p:cNvSpPr txBox="1"/>
          <p:nvPr/>
        </p:nvSpPr>
        <p:spPr>
          <a:xfrm>
            <a:off x="2079085" y="1587322"/>
            <a:ext cx="129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ATD TC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2004106" y="1503253"/>
            <a:ext cx="1275585" cy="652778"/>
          </a:xfrm>
          <a:prstGeom prst="roundRect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FD6D528-D51E-FC6F-2831-2B19CEF163F1}"/>
              </a:ext>
            </a:extLst>
          </p:cNvPr>
          <p:cNvCxnSpPr>
            <a:cxnSpLocks/>
          </p:cNvCxnSpPr>
          <p:nvPr/>
        </p:nvCxnSpPr>
        <p:spPr>
          <a:xfrm>
            <a:off x="2699792" y="2274306"/>
            <a:ext cx="0" cy="1623531"/>
          </a:xfrm>
          <a:prstGeom prst="straightConnector1">
            <a:avLst/>
          </a:prstGeom>
          <a:noFill/>
          <a:ln w="635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63078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9DB4C-A9C7-05F5-63AB-2A0B9EF49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748F53C-C158-AC8E-9CFD-D8D0BBEF4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fr-FR" sz="3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748AD76-AD49-2F6B-A6A5-8A07374B5CA5}"/>
              </a:ext>
            </a:extLst>
          </p:cNvPr>
          <p:cNvGrpSpPr/>
          <p:nvPr/>
        </p:nvGrpSpPr>
        <p:grpSpPr>
          <a:xfrm>
            <a:off x="611560" y="1410311"/>
            <a:ext cx="8103565" cy="4971017"/>
            <a:chOff x="628650" y="764704"/>
            <a:chExt cx="8103565" cy="4971017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E2D64121-269D-2859-7E1B-6C5AD3E4CF2F}"/>
                </a:ext>
              </a:extLst>
            </p:cNvPr>
            <p:cNvSpPr/>
            <p:nvPr/>
          </p:nvSpPr>
          <p:spPr>
            <a:xfrm>
              <a:off x="4296715" y="3174476"/>
              <a:ext cx="550571" cy="54091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lèche à angle droit 39">
              <a:extLst>
                <a:ext uri="{FF2B5EF4-FFF2-40B4-BE49-F238E27FC236}">
                  <a16:creationId xmlns:a16="http://schemas.microsoft.com/office/drawing/2014/main" id="{BAA00151-A572-5531-E6BB-CDACEE625E9B}"/>
                </a:ext>
              </a:extLst>
            </p:cNvPr>
            <p:cNvSpPr/>
            <p:nvPr/>
          </p:nvSpPr>
          <p:spPr>
            <a:xfrm>
              <a:off x="4847285" y="1417482"/>
              <a:ext cx="1402188" cy="2011519"/>
            </a:xfrm>
            <a:prstGeom prst="bentUpArrow">
              <a:avLst>
                <a:gd name="adj1" fmla="val 2000"/>
                <a:gd name="adj2" fmla="val 10989"/>
                <a:gd name="adj3" fmla="val 34774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6F3E7A36-A0E7-9B11-3E0D-5CE688019C40}"/>
                </a:ext>
              </a:extLst>
            </p:cNvPr>
            <p:cNvSpPr/>
            <p:nvPr/>
          </p:nvSpPr>
          <p:spPr>
            <a:xfrm>
              <a:off x="2030838" y="2633564"/>
              <a:ext cx="550571" cy="540912"/>
            </a:xfrm>
            <a:prstGeom prst="ellipse">
              <a:avLst/>
            </a:prstGeom>
            <a:solidFill>
              <a:srgbClr val="A5A5A5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EDBB06E7-B5CC-B05B-4C44-06E174D6EA9D}"/>
                </a:ext>
              </a:extLst>
            </p:cNvPr>
            <p:cNvCxnSpPr>
              <a:cxnSpLocks/>
            </p:cNvCxnSpPr>
            <p:nvPr/>
          </p:nvCxnSpPr>
          <p:spPr>
            <a:xfrm>
              <a:off x="927279" y="3411125"/>
              <a:ext cx="3110248" cy="0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sp>
          <p:nvSpPr>
            <p:cNvPr id="43" name="Triangle 13">
              <a:extLst>
                <a:ext uri="{FF2B5EF4-FFF2-40B4-BE49-F238E27FC236}">
                  <a16:creationId xmlns:a16="http://schemas.microsoft.com/office/drawing/2014/main" id="{D7564313-A74B-3D4E-FEDB-951A6DCEC7E1}"/>
                </a:ext>
              </a:extLst>
            </p:cNvPr>
            <p:cNvSpPr/>
            <p:nvPr/>
          </p:nvSpPr>
          <p:spPr>
            <a:xfrm rot="16200000">
              <a:off x="3916789" y="3242090"/>
              <a:ext cx="241478" cy="338070"/>
            </a:xfrm>
            <a:prstGeom prst="triangle">
              <a:avLst/>
            </a:prstGeom>
            <a:solidFill>
              <a:srgbClr val="A5A5A5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704E0079-DF33-5CBC-79F2-9D132E6713F6}"/>
                </a:ext>
              </a:extLst>
            </p:cNvPr>
            <p:cNvCxnSpPr>
              <a:stCxn id="41" idx="4"/>
            </p:cNvCxnSpPr>
            <p:nvPr/>
          </p:nvCxnSpPr>
          <p:spPr>
            <a:xfrm flipH="1">
              <a:off x="2306123" y="3174477"/>
              <a:ext cx="1" cy="236648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82BBB335-F439-3A30-3469-2EBCBB48AC1D}"/>
                </a:ext>
              </a:extLst>
            </p:cNvPr>
            <p:cNvCxnSpPr/>
            <p:nvPr/>
          </p:nvCxnSpPr>
          <p:spPr>
            <a:xfrm>
              <a:off x="628650" y="3174477"/>
              <a:ext cx="298629" cy="236648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C66C2C5A-BA83-F86F-4FB0-521585AFD3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650" y="3411125"/>
              <a:ext cx="327003" cy="236649"/>
            </a:xfrm>
            <a:prstGeom prst="line">
              <a:avLst/>
            </a:prstGeom>
            <a:noFill/>
            <a:ln w="444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A5EC541A-494C-980E-5F3B-DB078D2B201C}"/>
                </a:ext>
              </a:extLst>
            </p:cNvPr>
            <p:cNvSpPr txBox="1"/>
            <p:nvPr/>
          </p:nvSpPr>
          <p:spPr>
            <a:xfrm>
              <a:off x="1165257" y="2157696"/>
              <a:ext cx="233794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</a:rPr>
                <a:t>Système nerveux périphérique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51086A3E-29EA-8252-4ECC-46EDDBD48DDB}"/>
                </a:ext>
              </a:extLst>
            </p:cNvPr>
            <p:cNvSpPr txBox="1"/>
            <p:nvPr/>
          </p:nvSpPr>
          <p:spPr>
            <a:xfrm>
              <a:off x="4572000" y="1010356"/>
              <a:ext cx="20155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Système nerveux central</a:t>
              </a:r>
            </a:p>
          </p:txBody>
        </p: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4C779775-1F88-5177-F639-301330421042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9" y="1352534"/>
              <a:ext cx="0" cy="1610412"/>
            </a:xfrm>
            <a:prstGeom prst="line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274AD21F-EB17-C19A-CE2C-E8FEF177DD34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9" y="2962946"/>
              <a:ext cx="185135" cy="211531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985E3311-D888-5C43-B0DF-12835D4D35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6866" y="2962945"/>
              <a:ext cx="182719" cy="211532"/>
            </a:xfrm>
            <a:prstGeom prst="lin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BDFC2417-2369-3B4D-AFE9-82D7A61EDECE}"/>
                </a:ext>
              </a:extLst>
            </p:cNvPr>
            <p:cNvSpPr txBox="1"/>
            <p:nvPr/>
          </p:nvSpPr>
          <p:spPr>
            <a:xfrm>
              <a:off x="4664567" y="2157696"/>
              <a:ext cx="1220667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Contrôles inhibiteurs descendants</a:t>
              </a: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184A753-7506-B86D-6178-15A6A105494C}"/>
                </a:ext>
              </a:extLst>
            </p:cNvPr>
            <p:cNvSpPr/>
            <p:nvPr/>
          </p:nvSpPr>
          <p:spPr>
            <a:xfrm>
              <a:off x="5718220" y="3810371"/>
              <a:ext cx="550571" cy="540912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6AFE6650-71E8-AF4B-9CED-877631C50B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35828" y="3715388"/>
              <a:ext cx="782392" cy="271428"/>
            </a:xfrm>
            <a:prstGeom prst="line">
              <a:avLst/>
            </a:prstGeom>
            <a:noFill/>
            <a:ln w="444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BD662CE-64D0-E7D3-7933-AEA1F17C295C}"/>
                </a:ext>
              </a:extLst>
            </p:cNvPr>
            <p:cNvSpPr txBox="1"/>
            <p:nvPr/>
          </p:nvSpPr>
          <p:spPr>
            <a:xfrm>
              <a:off x="6268792" y="4080826"/>
              <a:ext cx="192110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Modulation segmentaire</a:t>
              </a:r>
            </a:p>
          </p:txBody>
        </p: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54F92455-1927-A154-A38A-BEEF11E117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3385" y="3559127"/>
              <a:ext cx="72443" cy="156262"/>
            </a:xfrm>
            <a:prstGeom prst="line">
              <a:avLst/>
            </a:prstGeom>
            <a:noFill/>
            <a:ln w="412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6DD38BFC-1FE9-354C-C644-1D099509F2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5060" y="3723514"/>
              <a:ext cx="202842" cy="29769"/>
            </a:xfrm>
            <a:prstGeom prst="line">
              <a:avLst/>
            </a:prstGeom>
            <a:noFill/>
            <a:ln w="412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CDC19F33-0EA3-DB97-44FF-A7BAC1DDF059}"/>
                </a:ext>
              </a:extLst>
            </p:cNvPr>
            <p:cNvSpPr txBox="1"/>
            <p:nvPr/>
          </p:nvSpPr>
          <p:spPr>
            <a:xfrm>
              <a:off x="955653" y="5227890"/>
              <a:ext cx="281833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</a:rPr>
                <a:t>Décharges ectopiques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</a:rPr>
                <a:t>Changements phénotypiques  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A9847A60-413E-77F1-7168-1466FC8017F0}"/>
                </a:ext>
              </a:extLst>
            </p:cNvPr>
            <p:cNvSpPr txBox="1"/>
            <p:nvPr/>
          </p:nvSpPr>
          <p:spPr>
            <a:xfrm>
              <a:off x="4386865" y="5194211"/>
              <a:ext cx="220067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</a:rPr>
                <a:t>Sensibilisation centrale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</a:rPr>
                <a:t>Neuroplasticité  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02E9C3AB-0662-C12D-558E-876441049FA6}"/>
                </a:ext>
              </a:extLst>
            </p:cNvPr>
            <p:cNvSpPr txBox="1"/>
            <p:nvPr/>
          </p:nvSpPr>
          <p:spPr>
            <a:xfrm>
              <a:off x="6858000" y="5227889"/>
              <a:ext cx="187421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Altération des systèmes de modulation</a:t>
              </a:r>
            </a:p>
          </p:txBody>
        </p: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4483AA82-7DFE-B045-05C5-4057EA852D94}"/>
                </a:ext>
              </a:extLst>
            </p:cNvPr>
            <p:cNvCxnSpPr/>
            <p:nvPr/>
          </p:nvCxnSpPr>
          <p:spPr>
            <a:xfrm flipH="1">
              <a:off x="4757134" y="1124744"/>
              <a:ext cx="2263138" cy="1032952"/>
            </a:xfrm>
            <a:prstGeom prst="straightConnector1">
              <a:avLst/>
            </a:prstGeom>
            <a:noFill/>
            <a:ln w="6350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28E7AD3B-2356-1F67-2BC7-D43C50A6424E}"/>
                </a:ext>
              </a:extLst>
            </p:cNvPr>
            <p:cNvSpPr txBox="1"/>
            <p:nvPr/>
          </p:nvSpPr>
          <p:spPr>
            <a:xfrm>
              <a:off x="7107685" y="848773"/>
              <a:ext cx="1143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</a:rPr>
                <a:t>IRSNA</a:t>
              </a:r>
            </a:p>
          </p:txBody>
        </p:sp>
        <p:sp>
          <p:nvSpPr>
            <p:cNvPr id="63" name="Rectangle à coins arrondis 62">
              <a:extLst>
                <a:ext uri="{FF2B5EF4-FFF2-40B4-BE49-F238E27FC236}">
                  <a16:creationId xmlns:a16="http://schemas.microsoft.com/office/drawing/2014/main" id="{8E074804-919F-EAB0-5F07-32E3A05F7DDA}"/>
                </a:ext>
              </a:extLst>
            </p:cNvPr>
            <p:cNvSpPr/>
            <p:nvPr/>
          </p:nvSpPr>
          <p:spPr>
            <a:xfrm>
              <a:off x="7032706" y="764704"/>
              <a:ext cx="1275585" cy="652778"/>
            </a:xfrm>
            <a:prstGeom prst="roundRect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Text Box 2">
            <a:extLst>
              <a:ext uri="{FF2B5EF4-FFF2-40B4-BE49-F238E27FC236}">
                <a16:creationId xmlns:a16="http://schemas.microsoft.com/office/drawing/2014/main" id="{BCDB3943-9E16-ABFD-8F47-4C02B6106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108A084-D9EE-0EE9-2566-7553059AF74B}"/>
              </a:ext>
            </a:extLst>
          </p:cNvPr>
          <p:cNvCxnSpPr>
            <a:cxnSpLocks/>
          </p:cNvCxnSpPr>
          <p:nvPr/>
        </p:nvCxnSpPr>
        <p:spPr>
          <a:xfrm>
            <a:off x="3185287" y="2274915"/>
            <a:ext cx="1277055" cy="747245"/>
          </a:xfrm>
          <a:prstGeom prst="straightConnector1">
            <a:avLst/>
          </a:prstGeom>
          <a:noFill/>
          <a:ln w="635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9DFBD938-7565-963C-5B69-68C55482C5E7}"/>
              </a:ext>
            </a:extLst>
          </p:cNvPr>
          <p:cNvSpPr txBox="1"/>
          <p:nvPr/>
        </p:nvSpPr>
        <p:spPr>
          <a:xfrm>
            <a:off x="2079085" y="1587322"/>
            <a:ext cx="129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ATD TC</a:t>
            </a:r>
          </a:p>
        </p:txBody>
      </p:sp>
      <p:sp>
        <p:nvSpPr>
          <p:cNvPr id="29" name="Rectangle à coins arrondis 28">
            <a:extLst>
              <a:ext uri="{FF2B5EF4-FFF2-40B4-BE49-F238E27FC236}">
                <a16:creationId xmlns:a16="http://schemas.microsoft.com/office/drawing/2014/main" id="{971B01D9-D83A-C51E-AC05-4DE64F724328}"/>
              </a:ext>
            </a:extLst>
          </p:cNvPr>
          <p:cNvSpPr/>
          <p:nvPr/>
        </p:nvSpPr>
        <p:spPr>
          <a:xfrm>
            <a:off x="2548229" y="5400199"/>
            <a:ext cx="1275585" cy="652778"/>
          </a:xfrm>
          <a:prstGeom prst="roundRect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4284C49-BA5D-4E83-220C-C15F812A7728}"/>
              </a:ext>
            </a:extLst>
          </p:cNvPr>
          <p:cNvCxnSpPr>
            <a:cxnSpLocks/>
          </p:cNvCxnSpPr>
          <p:nvPr/>
        </p:nvCxnSpPr>
        <p:spPr>
          <a:xfrm>
            <a:off x="2699792" y="2274306"/>
            <a:ext cx="0" cy="1623531"/>
          </a:xfrm>
          <a:prstGeom prst="straightConnector1">
            <a:avLst/>
          </a:prstGeom>
          <a:noFill/>
          <a:ln w="635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Connecteur droit avec flèche 30"/>
          <p:cNvCxnSpPr/>
          <p:nvPr/>
        </p:nvCxnSpPr>
        <p:spPr>
          <a:xfrm flipH="1" flipV="1">
            <a:off x="3141691" y="4050179"/>
            <a:ext cx="11123" cy="1352507"/>
          </a:xfrm>
          <a:prstGeom prst="straightConnector1">
            <a:avLst/>
          </a:prstGeom>
          <a:noFill/>
          <a:ln w="635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2" name="ZoneTexte 31"/>
          <p:cNvSpPr txBox="1"/>
          <p:nvPr/>
        </p:nvSpPr>
        <p:spPr>
          <a:xfrm>
            <a:off x="2898726" y="5513649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AE</a:t>
            </a:r>
          </a:p>
        </p:txBody>
      </p:sp>
      <p:sp>
        <p:nvSpPr>
          <p:cNvPr id="3" name="Rectangle à coins arrondis 28">
            <a:extLst>
              <a:ext uri="{FF2B5EF4-FFF2-40B4-BE49-F238E27FC236}">
                <a16:creationId xmlns:a16="http://schemas.microsoft.com/office/drawing/2014/main" id="{FEBA9DA6-CEED-3744-8EA3-1F4984019987}"/>
              </a:ext>
            </a:extLst>
          </p:cNvPr>
          <p:cNvSpPr/>
          <p:nvPr/>
        </p:nvSpPr>
        <p:spPr>
          <a:xfrm>
            <a:off x="2004106" y="1503253"/>
            <a:ext cx="1275585" cy="652778"/>
          </a:xfrm>
          <a:prstGeom prst="roundRect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43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Traitements des douleurs neuropathiques</a:t>
            </a:r>
          </a:p>
        </p:txBody>
      </p:sp>
      <p:pic>
        <p:nvPicPr>
          <p:cNvPr id="4" name="Image 3" descr="RECO DOULEURS NEUROPATHIQUES.pdf - Adobe Acrobat Reader 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26493" r="25901" b="22047"/>
          <a:stretch/>
        </p:blipFill>
        <p:spPr>
          <a:xfrm>
            <a:off x="539552" y="1641288"/>
            <a:ext cx="7542260" cy="495606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571999" y="3212976"/>
            <a:ext cx="3384377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114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IRSNA</a:t>
            </a:r>
          </a:p>
          <a:p>
            <a:pPr algn="ctr">
              <a:defRPr/>
            </a:pP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Duloxétine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2" y="1628800"/>
            <a:ext cx="100552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++ si dépression associée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1 prise le matin, majoration progressive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 Principaux effets secondaires:</a:t>
            </a:r>
          </a:p>
          <a:p>
            <a:pPr lvl="1"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Nausées</a:t>
            </a:r>
            <a:r>
              <a:rPr lang="fr-FR" dirty="0">
                <a:latin typeface="Calibri" pitchFamily="34" charset="0"/>
              </a:rPr>
              <a:t> (surtout en début de traitement)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Anorexie</a:t>
            </a:r>
          </a:p>
          <a:p>
            <a:pPr lvl="1"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Troubles sexuels</a:t>
            </a:r>
          </a:p>
          <a:p>
            <a:pPr lvl="1"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Constipation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HTA</a:t>
            </a:r>
          </a:p>
          <a:p>
            <a:pPr lvl="1"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Dysurie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Dose max 120mg/j, 1 à 2 prises/j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</p:txBody>
      </p:sp>
      <p:pic>
        <p:nvPicPr>
          <p:cNvPr id="1028" name="Picture 4" descr="Duloxetine 60mg Capsules, 28 Capsules - Asset Pharmac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0559"/>
            <a:ext cx="2131367" cy="213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685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IRSNA</a:t>
            </a:r>
          </a:p>
          <a:p>
            <a:pPr algn="ctr">
              <a:defRPr/>
            </a:pP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Duloxétine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" name="Image 1" descr="ex duloxetine20240108_15370846.pdf - Adobe Acrobat Reader DC (32-bit)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33460" r="40550" b="13702"/>
          <a:stretch/>
        </p:blipFill>
        <p:spPr>
          <a:xfrm>
            <a:off x="1799692" y="1823097"/>
            <a:ext cx="5544616" cy="5021950"/>
          </a:xfrm>
          <a:prstGeom prst="rect">
            <a:avLst/>
          </a:prstGeom>
        </p:spPr>
      </p:pic>
      <p:pic>
        <p:nvPicPr>
          <p:cNvPr id="5" name="Picture 4" descr="Duloxetine 60mg Capsules, 28 Capsules - Asset Pharmac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65150"/>
            <a:ext cx="2131367" cy="213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132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IRSNA</a:t>
            </a:r>
          </a:p>
          <a:p>
            <a:pPr algn="ctr">
              <a:defRPr/>
            </a:pP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Venlafaxine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2" y="1628800"/>
            <a:ext cx="100552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Pas d’AMM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dose nécessaire souvent plus élevée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 150 à 225mg/j en 2 ou 3 prises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Effets secondaires:</a:t>
            </a:r>
          </a:p>
          <a:p>
            <a:pPr lvl="1"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Nausées</a:t>
            </a:r>
          </a:p>
          <a:p>
            <a:pPr lvl="1"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Constipation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Insomnie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  <p:pic>
        <p:nvPicPr>
          <p:cNvPr id="2050" name="Picture 2" descr="Venlafaxin 1 A Pharma® 75 mg Tabletten - shop-apotheke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72" y="764704"/>
            <a:ext cx="2185358" cy="21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06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IRSNA</a:t>
            </a:r>
          </a:p>
          <a:p>
            <a:pPr algn="ctr">
              <a:defRPr/>
            </a:pP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Venlafaxine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3" name="Image 2" descr="ex venlafaxine20240108_15425302.pdf - Adobe Acrobat Reader DC (32-bit)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37036" r="35825" b="5922"/>
          <a:stretch/>
        </p:blipFill>
        <p:spPr>
          <a:xfrm>
            <a:off x="2087724" y="1672139"/>
            <a:ext cx="5364596" cy="5131353"/>
          </a:xfrm>
          <a:prstGeom prst="rect">
            <a:avLst/>
          </a:prstGeom>
        </p:spPr>
      </p:pic>
      <p:pic>
        <p:nvPicPr>
          <p:cNvPr id="5" name="Picture 2" descr="Venlafaxin 1 A Pharma® 75 mg Tabletten - shop-apothek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72" y="764704"/>
            <a:ext cx="2185358" cy="21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933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Traitements des douleurs neuropathiques</a:t>
            </a:r>
          </a:p>
        </p:txBody>
      </p:sp>
      <p:pic>
        <p:nvPicPr>
          <p:cNvPr id="4" name="Image 3" descr="RECO DOULEURS NEUROPATHIQUES.pdf - Adobe Acrobat Reader 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26493" r="25901" b="22047"/>
          <a:stretch/>
        </p:blipFill>
        <p:spPr>
          <a:xfrm>
            <a:off x="539552" y="1641288"/>
            <a:ext cx="7542260" cy="495606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675237" y="3831287"/>
            <a:ext cx="3384377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7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antidépresseurs tricycliques</a:t>
            </a:r>
          </a:p>
          <a:p>
            <a:pPr algn="ctr">
              <a:defRPr/>
            </a:pP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Amitriptyline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2" y="1964353"/>
            <a:ext cx="100552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++ si anxiété associée, patient jeune, douleurs </a:t>
            </a:r>
            <a:r>
              <a:rPr lang="fr-FR" dirty="0" err="1">
                <a:latin typeface="Calibri" pitchFamily="34" charset="0"/>
              </a:rPr>
              <a:t>insomniantes</a:t>
            </a: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1 prise le soir, majoration progressive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Doses faibles (&lt;75mg/j, en moyenne 10-50mg)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CI d’ordre cardiaque, nombreuses (mais aux doses ATD)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Présentation en gouttes, </a:t>
            </a:r>
            <a:r>
              <a:rPr lang="fr-FR" dirty="0" err="1">
                <a:latin typeface="Calibri" pitchFamily="34" charset="0"/>
              </a:rPr>
              <a:t>cp</a:t>
            </a:r>
            <a:r>
              <a:rPr lang="fr-FR" dirty="0">
                <a:latin typeface="Calibri" pitchFamily="34" charset="0"/>
              </a:rPr>
              <a:t> à partir de 25mg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  <p:pic>
        <p:nvPicPr>
          <p:cNvPr id="4098" name="Picture 2" descr="LE STRESS: III. Comment aller mieu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25144"/>
            <a:ext cx="1560174" cy="205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107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antidépresseurs tricycliques</a:t>
            </a:r>
          </a:p>
          <a:p>
            <a:pPr algn="ctr">
              <a:defRPr/>
            </a:pP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Amitriptyline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2" y="1844824"/>
            <a:ext cx="100552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Effets secondaires (mais aux doses ATD)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Sècheresse buccale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Palpitation, tachycardie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Constipation, nausées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Somnolence au réveil (mais attention à l’heure de prise!)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Prise de poids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Hypotension orthostatique</a:t>
            </a:r>
          </a:p>
          <a:p>
            <a:pPr lvl="1"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Dysurie (attention si SFU ou HBP)</a:t>
            </a:r>
          </a:p>
          <a:p>
            <a:pPr marL="457200" lvl="1" indent="0" eaLnBrk="1" hangingPunct="1"/>
            <a:endParaRPr lang="fr-FR" dirty="0">
              <a:latin typeface="Calibri" pitchFamily="34" charset="0"/>
            </a:endParaRPr>
          </a:p>
        </p:txBody>
      </p:sp>
      <p:pic>
        <p:nvPicPr>
          <p:cNvPr id="5" name="Picture 2" descr="LE STRESS: III. Comment aller mieu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23267"/>
            <a:ext cx="1704190" cy="224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5927204" y="4149080"/>
            <a:ext cx="3102068" cy="1152128"/>
            <a:chOff x="5724128" y="4293096"/>
            <a:chExt cx="3419870" cy="1224136"/>
          </a:xfrm>
        </p:grpSpPr>
        <p:sp>
          <p:nvSpPr>
            <p:cNvPr id="7" name="Accolade fermante 6"/>
            <p:cNvSpPr/>
            <p:nvPr/>
          </p:nvSpPr>
          <p:spPr>
            <a:xfrm>
              <a:off x="5724128" y="4293096"/>
              <a:ext cx="72008" cy="1224136"/>
            </a:xfrm>
            <a:prstGeom prst="rightBrac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Picture 14" descr="Logo Attention Wor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163" y="4448981"/>
              <a:ext cx="902073" cy="836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6626323" y="4685662"/>
              <a:ext cx="25176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Chez la personne âgée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3135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7502E-119B-D14D-8030-A34715526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id="{7E2B9206-FAD4-2A30-D7D0-7ACFF9A90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Généralités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68E9E0C6-B74A-20F2-2C22-04829649A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207100"/>
            <a:ext cx="100552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Fréquence &gt; 10%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/>
            <a:r>
              <a:rPr lang="fr-FR" dirty="0">
                <a:latin typeface="Calibri" pitchFamily="34" charset="0"/>
              </a:rPr>
              <a:t>	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5FBE20-3FD8-0116-254C-5DEB08C584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2" r="6373"/>
          <a:stretch/>
        </p:blipFill>
        <p:spPr>
          <a:xfrm>
            <a:off x="143000" y="2269842"/>
            <a:ext cx="9001000" cy="32259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75C1F5-DCB9-EADB-24AB-12BF3C0198C1}"/>
              </a:ext>
            </a:extLst>
          </p:cNvPr>
          <p:cNvSpPr txBox="1"/>
          <p:nvPr/>
        </p:nvSpPr>
        <p:spPr>
          <a:xfrm>
            <a:off x="5927204" y="6292850"/>
            <a:ext cx="288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Martinez V et al, EJA 2024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4E3D051-EF43-D2FA-D403-925CFC7019B8}"/>
              </a:ext>
            </a:extLst>
          </p:cNvPr>
          <p:cNvSpPr/>
          <p:nvPr/>
        </p:nvSpPr>
        <p:spPr>
          <a:xfrm>
            <a:off x="5076056" y="4941168"/>
            <a:ext cx="8511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198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antidépresseurs tricycliques</a:t>
            </a:r>
          </a:p>
          <a:p>
            <a:pPr algn="ctr">
              <a:defRPr/>
            </a:pP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Amitryptiline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" name="Image 1" descr="ex laroxyl20240108_16073438.pdf - Adobe Acrobat Reader DC (32-bit)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3047" r="30313" b="16293"/>
          <a:stretch/>
        </p:blipFill>
        <p:spPr>
          <a:xfrm>
            <a:off x="1260314" y="1916832"/>
            <a:ext cx="5616624" cy="3091272"/>
          </a:xfrm>
          <a:prstGeom prst="rect">
            <a:avLst/>
          </a:prstGeom>
        </p:spPr>
      </p:pic>
      <p:pic>
        <p:nvPicPr>
          <p:cNvPr id="5" name="Image 4" descr="ex venlafaxine20240108_15425302.pdf - Adobe Acrobat Reader DC (32-bit)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78179" r="35825" b="5922"/>
          <a:stretch/>
        </p:blipFill>
        <p:spPr>
          <a:xfrm>
            <a:off x="1260314" y="5157192"/>
            <a:ext cx="4842538" cy="1291088"/>
          </a:xfrm>
          <a:prstGeom prst="rect">
            <a:avLst/>
          </a:prstGeom>
        </p:spPr>
      </p:pic>
      <p:pic>
        <p:nvPicPr>
          <p:cNvPr id="6" name="Picture 2" descr="LE STRESS: III. Comment aller mieu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23267"/>
            <a:ext cx="1704190" cy="224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41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Traitements des douleurs neuropathiques</a:t>
            </a:r>
          </a:p>
        </p:txBody>
      </p:sp>
      <p:pic>
        <p:nvPicPr>
          <p:cNvPr id="4" name="Image 3" descr="RECO DOULEURS NEUROPATHIQUES.pdf - Adobe Acrobat Reader 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26493" r="25901" b="22047"/>
          <a:stretch/>
        </p:blipFill>
        <p:spPr>
          <a:xfrm>
            <a:off x="539552" y="1641288"/>
            <a:ext cx="7542260" cy="495606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697435" y="3645024"/>
            <a:ext cx="318693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690539" y="4365104"/>
            <a:ext cx="318693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677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antiépileptiques</a:t>
            </a:r>
          </a:p>
          <a:p>
            <a:pPr algn="ctr">
              <a:defRPr/>
            </a:pP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Gabapentine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2" y="1844824"/>
            <a:ext cx="1005522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1200 à 3600mg/j en 3 prises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</a:rPr>
              <a:t>cp</a:t>
            </a:r>
            <a:r>
              <a:rPr lang="fr-FR" dirty="0">
                <a:latin typeface="Calibri" pitchFamily="34" charset="0"/>
              </a:rPr>
              <a:t> à 100, 300, 400, 600mg et 800mg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AMM: DN périphérique de l’adulte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Effets secondaires</a:t>
            </a:r>
          </a:p>
          <a:p>
            <a:pPr lvl="1"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Somnolence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Vertiges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Troubles de la concentration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Prise de poids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Sècheresse buccale</a:t>
            </a:r>
          </a:p>
          <a:p>
            <a:pPr marL="457200" lvl="1" indent="0" eaLnBrk="1" hangingPunct="1"/>
            <a:endParaRPr lang="fr-FR" dirty="0">
              <a:latin typeface="Calibri" pitchFamily="34" charset="0"/>
            </a:endParaRPr>
          </a:p>
        </p:txBody>
      </p:sp>
      <p:pic>
        <p:nvPicPr>
          <p:cNvPr id="7170" name="Picture 2" descr="Neurontin 300mg (generi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2776"/>
            <a:ext cx="2260870" cy="242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65460" y="467433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AutoShape 6" descr="Panneau atten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5724128" y="4293096"/>
            <a:ext cx="3419872" cy="1224136"/>
            <a:chOff x="5724128" y="4293096"/>
            <a:chExt cx="3419872" cy="1224136"/>
          </a:xfrm>
        </p:grpSpPr>
        <p:sp>
          <p:nvSpPr>
            <p:cNvPr id="2" name="Accolade fermante 1"/>
            <p:cNvSpPr/>
            <p:nvPr/>
          </p:nvSpPr>
          <p:spPr>
            <a:xfrm>
              <a:off x="5724128" y="4293096"/>
              <a:ext cx="72008" cy="1224136"/>
            </a:xfrm>
            <a:prstGeom prst="rightBrac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38" name="Picture 14" descr="Logo Attention Wor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163" y="4448981"/>
              <a:ext cx="902073" cy="836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6626323" y="4685662"/>
              <a:ext cx="25176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Chez la personne âgée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2274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1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antiépileptiques</a:t>
            </a:r>
          </a:p>
          <a:p>
            <a:pPr algn="ctr">
              <a:defRPr/>
            </a:pP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Gabapentine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" name="Image 1" descr="ex neurontin20240108_16283462.pdf - Adobe Acrobat Reader DC (32-bit)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1850" r="31101" b="12404"/>
          <a:stretch/>
        </p:blipFill>
        <p:spPr>
          <a:xfrm>
            <a:off x="1187624" y="1772816"/>
            <a:ext cx="5626672" cy="3456384"/>
          </a:xfrm>
          <a:prstGeom prst="rect">
            <a:avLst/>
          </a:prstGeom>
        </p:spPr>
      </p:pic>
      <p:pic>
        <p:nvPicPr>
          <p:cNvPr id="6" name="Image 5" descr="ex venlafaxine20240108_15425302.pdf - Adobe Acrobat Reader DC (32-bit)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78179" r="35825" b="5922"/>
          <a:stretch/>
        </p:blipFill>
        <p:spPr>
          <a:xfrm>
            <a:off x="1187624" y="5229200"/>
            <a:ext cx="4842538" cy="1291088"/>
          </a:xfrm>
          <a:prstGeom prst="rect">
            <a:avLst/>
          </a:prstGeom>
        </p:spPr>
      </p:pic>
      <p:pic>
        <p:nvPicPr>
          <p:cNvPr id="7" name="Picture 2" descr="Neurontin 300mg (generic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40768"/>
            <a:ext cx="2260870" cy="242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75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-1" y="54868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2ème ligne: la </a:t>
            </a: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Prégabaline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3" y="1650486"/>
            <a:ext cx="8604449" cy="219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96336" y="431397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918372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-1" y="54868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2ème ligne: la </a:t>
            </a: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Prégabaline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3" y="1650486"/>
            <a:ext cx="8604449" cy="219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96336" y="431397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2014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F3048965-19E2-D762-C0FE-8ABC88BF8006}"/>
              </a:ext>
            </a:extLst>
          </p:cNvPr>
          <p:cNvGraphicFramePr>
            <a:graphicFrameLocks/>
          </p:cNvGraphicFramePr>
          <p:nvPr/>
        </p:nvGraphicFramePr>
        <p:xfrm>
          <a:off x="395536" y="4313974"/>
          <a:ext cx="4313496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ique" r:id="rId4" imgW="8204200" imgH="4387850" progId="Excel.Chart.8">
                  <p:embed/>
                </p:oleObj>
              </mc:Choice>
              <mc:Fallback>
                <p:oleObj name="Graphique" r:id="rId4" imgW="8204200" imgH="4387850" progId="Excel.Chart.8">
                  <p:embed/>
                  <p:pic>
                    <p:nvPicPr>
                      <p:cNvPr id="5" name="Espace réservé du contenu 4">
                        <a:extLst>
                          <a:ext uri="{FF2B5EF4-FFF2-40B4-BE49-F238E27FC236}">
                            <a16:creationId xmlns:a16="http://schemas.microsoft.com/office/drawing/2014/main" id="{F3048965-19E2-D762-C0FE-8ABC88BF8006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313974"/>
                        <a:ext cx="4313496" cy="25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3019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-1" y="54868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2ème ligne: la </a:t>
            </a: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Prégabaline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7" name="Image 6" descr="RECO DOULEURS NEUROPATHIQUES.pdf - Adobe Acrobat Reader 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6" t="21513" r="17733" b="36610"/>
          <a:stretch/>
        </p:blipFill>
        <p:spPr>
          <a:xfrm>
            <a:off x="3664188" y="1124857"/>
            <a:ext cx="5479811" cy="2283254"/>
          </a:xfrm>
          <a:prstGeom prst="rect">
            <a:avLst/>
          </a:prstGeom>
        </p:spPr>
      </p:pic>
      <p:pic>
        <p:nvPicPr>
          <p:cNvPr id="3" name="Image 2" descr="RECO DOULEURS NEUROPATHIQUES.pdf - Adobe Acrobat Reader (64-bit)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48704" r="22439" b="20183"/>
          <a:stretch/>
        </p:blipFill>
        <p:spPr>
          <a:xfrm>
            <a:off x="107504" y="2321496"/>
            <a:ext cx="4914546" cy="453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284984"/>
            <a:ext cx="4536504" cy="2376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832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2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antiépileptiques</a:t>
            </a:r>
          </a:p>
          <a:p>
            <a:pPr algn="ctr">
              <a:defRPr/>
            </a:pP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Prégabaline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2" y="1844824"/>
            <a:ext cx="100552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150-600mg/j en 2 prises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 AMM: DN périphérique et centrale de l’adulte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Effets secondaires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Somnolence</a:t>
            </a:r>
          </a:p>
          <a:p>
            <a:pPr lvl="1"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Vertiges</a:t>
            </a:r>
          </a:p>
          <a:p>
            <a:pPr lvl="1"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Mésusage</a:t>
            </a:r>
          </a:p>
          <a:p>
            <a:pPr lvl="1"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Prise de poids</a:t>
            </a:r>
          </a:p>
          <a:p>
            <a:pPr lvl="1"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Troubles de la libido</a:t>
            </a:r>
          </a:p>
          <a:p>
            <a:pPr marL="457200" lvl="1" indent="0" eaLnBrk="1" hangingPunct="1"/>
            <a:endParaRPr lang="fr-FR" dirty="0">
              <a:latin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65460" y="467433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AutoShape 6" descr="Panneau atten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4716016" y="4365104"/>
            <a:ext cx="3508550" cy="1224136"/>
            <a:chOff x="5724128" y="4293096"/>
            <a:chExt cx="3508550" cy="1224136"/>
          </a:xfrm>
        </p:grpSpPr>
        <p:sp>
          <p:nvSpPr>
            <p:cNvPr id="2" name="Accolade fermante 1"/>
            <p:cNvSpPr/>
            <p:nvPr/>
          </p:nvSpPr>
          <p:spPr>
            <a:xfrm>
              <a:off x="5724128" y="4293096"/>
              <a:ext cx="72008" cy="1224136"/>
            </a:xfrm>
            <a:prstGeom prst="rightBrac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38" name="Picture 14" descr="Logo Attention Wor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163" y="4448981"/>
              <a:ext cx="902073" cy="836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6626323" y="4685662"/>
              <a:ext cx="26063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Chez la personne jeune</a:t>
              </a:r>
            </a:p>
          </p:txBody>
        </p:sp>
      </p:grpSp>
      <p:pic>
        <p:nvPicPr>
          <p:cNvPr id="3074" name="Picture 2" descr="Prégabaline Biogaran® - Biogaran F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 b="21924"/>
          <a:stretch/>
        </p:blipFill>
        <p:spPr bwMode="auto">
          <a:xfrm>
            <a:off x="6257825" y="1178546"/>
            <a:ext cx="257432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53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2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antiépileptiques</a:t>
            </a:r>
          </a:p>
          <a:p>
            <a:pPr algn="ctr">
              <a:defRPr/>
            </a:pP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Prégabaline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65460" y="467433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AutoShape 6" descr="Panneau atten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4" name="Picture 2" descr="Prégabaline Biogaran® - Biogaran F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 b="21924"/>
          <a:stretch/>
        </p:blipFill>
        <p:spPr bwMode="auto">
          <a:xfrm>
            <a:off x="6257825" y="1178546"/>
            <a:ext cx="257432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ex pregabaline20240109_10501554.pdf - Adobe Acrobat Reader DC (32-bit)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14996" r="39762" b="2033"/>
          <a:stretch/>
        </p:blipFill>
        <p:spPr>
          <a:xfrm>
            <a:off x="2613249" y="1673200"/>
            <a:ext cx="324036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48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085EB59-005A-4C98-94C5-5082C1B91441}"/>
              </a:ext>
            </a:extLst>
          </p:cNvPr>
          <p:cNvSpPr txBox="1"/>
          <p:nvPr/>
        </p:nvSpPr>
        <p:spPr>
          <a:xfrm>
            <a:off x="-180528" y="1484784"/>
            <a:ext cx="8424936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Opioïde synthétique d’action centrale mixte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Principal métabolite: agoniste partiel de type µ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Molécule mère: inhibition recapture sérotonine et noradrénaline</a:t>
            </a:r>
          </a:p>
          <a:p>
            <a:pPr lvl="2" algn="just"/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	=&gt; 30% de son effet analgésique est reversé par la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Naloxone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/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	=&gt;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antagonisation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par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Ondansétran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Métabolisme à 80% par le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Cyt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P2D6</a:t>
            </a:r>
          </a:p>
          <a:p>
            <a:pPr lvl="1" algn="just"/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	=&gt; variabilité interindividuelle +++</a:t>
            </a:r>
          </a:p>
          <a:p>
            <a:pPr lvl="1"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Dose maximale 400mg/j, LP + ID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fr-FR" sz="2000" b="1" dirty="0">
              <a:latin typeface="Calibri" pitchFamily="34" charset="0"/>
              <a:sym typeface="Wingding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C87DE2-0294-49FE-9CAA-E2EA92E24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2</a:t>
            </a:r>
            <a:r>
              <a:rPr lang="fr-FR" sz="36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ère</a:t>
            </a: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ligne: le </a:t>
            </a:r>
            <a:r>
              <a:rPr lang="fr-FR" sz="36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Tramadol</a:t>
            </a:r>
            <a:endParaRPr lang="fr-FR" sz="36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540" y="4921064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Effets secondaires / mésusage / dépendance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TRAMADOL VIATRIS LP - Tramadol chlorhydrate - Posolog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17724"/>
            <a:ext cx="1872208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Logo Attention Wo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84604"/>
            <a:ext cx="902073" cy="83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459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44C0E-BED4-F6D9-4E8F-D929677C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id="{BC54D6C3-7475-5C0D-21C8-A2E3D1E4F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Que traite-t-on?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FADE6714-CD64-1615-A3F1-3EE41076D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207100"/>
            <a:ext cx="100552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Douleur d’allure neuropathique 40%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/>
            <a:r>
              <a:rPr lang="fr-FR" dirty="0">
                <a:latin typeface="Calibri" pitchFamily="34" charset="0"/>
              </a:rPr>
              <a:t>	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645991-E23C-97E2-6445-C8E6659C1DEF}"/>
              </a:ext>
            </a:extLst>
          </p:cNvPr>
          <p:cNvSpPr txBox="1"/>
          <p:nvPr/>
        </p:nvSpPr>
        <p:spPr>
          <a:xfrm>
            <a:off x="5927204" y="6292850"/>
            <a:ext cx="288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Martinez V et al, EJA 2024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27F1A1F-A872-7527-F744-A34EF1A4F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t="39965" r="19301" b="32797"/>
          <a:stretch/>
        </p:blipFill>
        <p:spPr>
          <a:xfrm>
            <a:off x="177750" y="2318650"/>
            <a:ext cx="8725431" cy="255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80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ramadol-et-codeine-devront-etre-prescrits-sur-une-ordonnance-securisee-des-le-1er-decembre.pdf - Adobe Acrobat Reader (32-bit)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57779" r="24013" b="4625"/>
          <a:stretch/>
        </p:blipFill>
        <p:spPr>
          <a:xfrm>
            <a:off x="971600" y="3480894"/>
            <a:ext cx="7404409" cy="3024336"/>
          </a:xfrm>
          <a:prstGeom prst="rect">
            <a:avLst/>
          </a:prstGeom>
        </p:spPr>
      </p:pic>
      <p:pic>
        <p:nvPicPr>
          <p:cNvPr id="6" name="Image 5" descr="tramadol-et-codeine-devront-etre-prescrits-sur-une-ordonnance-securisee-des-le-1er-decembre.pdf - Adobe Acrobat Reader (32-bit)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14996" r="40550" b="72039"/>
          <a:stretch/>
        </p:blipFill>
        <p:spPr>
          <a:xfrm>
            <a:off x="2604021" y="1967064"/>
            <a:ext cx="3935958" cy="15138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600" y="3480894"/>
            <a:ext cx="7416824" cy="3044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0C87DE2-0294-49FE-9CAA-E2EA92E24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2</a:t>
            </a:r>
            <a:r>
              <a:rPr lang="fr-FR" sz="36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ère</a:t>
            </a: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ligne: le </a:t>
            </a:r>
            <a:r>
              <a:rPr lang="fr-FR" sz="36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Tramadol</a:t>
            </a:r>
            <a:endParaRPr lang="fr-FR" sz="36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757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2</a:t>
            </a:r>
            <a:r>
              <a:rPr lang="fr-FR" sz="3200" b="1" baseline="30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ère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 ligne: les associations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2" y="1844824"/>
            <a:ext cx="100552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Recommandation faible: ATD (IRSNA ou TC) + AE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Attention au </a:t>
            </a:r>
            <a:r>
              <a:rPr lang="fr-FR" dirty="0" err="1">
                <a:latin typeface="Calibri" pitchFamily="34" charset="0"/>
              </a:rPr>
              <a:t>Sd</a:t>
            </a:r>
            <a:r>
              <a:rPr lang="fr-FR" dirty="0">
                <a:latin typeface="Calibri" pitchFamily="34" charset="0"/>
              </a:rPr>
              <a:t> sérotoninergique (</a:t>
            </a:r>
            <a:r>
              <a:rPr lang="fr-FR" dirty="0" err="1">
                <a:latin typeface="Calibri" pitchFamily="34" charset="0"/>
              </a:rPr>
              <a:t>Tramadol</a:t>
            </a:r>
            <a:r>
              <a:rPr lang="fr-FR" dirty="0">
                <a:latin typeface="Calibri" pitchFamily="34" charset="0"/>
              </a:rPr>
              <a:t> + IRSNA surtout)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Pas de règle de passage d’une ligne de </a:t>
            </a:r>
            <a:r>
              <a:rPr lang="fr-FR" dirty="0" err="1">
                <a:latin typeface="Calibri" pitchFamily="34" charset="0"/>
              </a:rPr>
              <a:t>ttt</a:t>
            </a:r>
            <a:r>
              <a:rPr lang="fr-FR" dirty="0">
                <a:latin typeface="Calibri" pitchFamily="34" charset="0"/>
              </a:rPr>
              <a:t> à l’autre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Critère d’efficacité:</a:t>
            </a:r>
          </a:p>
          <a:p>
            <a:pPr eaLnBrk="1" hangingPunct="1"/>
            <a:r>
              <a:rPr lang="fr-FR" dirty="0">
                <a:latin typeface="Calibri" pitchFamily="34" charset="0"/>
              </a:rPr>
              <a:t>	- </a:t>
            </a:r>
            <a:r>
              <a:rPr lang="fr-FR" dirty="0">
                <a:latin typeface="Calibri" pitchFamily="34" charset="0"/>
                <a:sym typeface="Wingdings" panose="05000000000000000000" pitchFamily="2" charset="2"/>
              </a:rPr>
              <a:t> </a:t>
            </a:r>
            <a:r>
              <a:rPr lang="fr-FR" dirty="0">
                <a:latin typeface="Calibri" pitchFamily="34" charset="0"/>
              </a:rPr>
              <a:t>30% douleur</a:t>
            </a:r>
          </a:p>
          <a:p>
            <a:pPr eaLnBrk="1" hangingPunct="1"/>
            <a:r>
              <a:rPr lang="fr-FR" dirty="0">
                <a:latin typeface="Calibri" pitchFamily="34" charset="0"/>
              </a:rPr>
              <a:t>	- et/ou </a:t>
            </a:r>
            <a:r>
              <a:rPr lang="fr-FR" dirty="0">
                <a:latin typeface="Calibri" pitchFamily="34" charset="0"/>
                <a:sym typeface="Wingdings" panose="05000000000000000000" pitchFamily="2" charset="2"/>
              </a:rPr>
              <a:t></a:t>
            </a:r>
            <a:r>
              <a:rPr lang="fr-FR" dirty="0">
                <a:latin typeface="Calibri" pitchFamily="34" charset="0"/>
              </a:rPr>
              <a:t> 30% capacité fonctionnelle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65460" y="467433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AutoShape 6" descr="Panneau atten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437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252536" y="1484784"/>
            <a:ext cx="9505056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fr-FR" sz="4000" b="1" dirty="0">
              <a:solidFill>
                <a:schemeClr val="hlink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fr-FR" sz="5400" b="1" dirty="0">
                <a:solidFill>
                  <a:schemeClr val="hlink"/>
                </a:solidFill>
                <a:latin typeface="Calibri" pitchFamily="34" charset="0"/>
              </a:rPr>
              <a:t>Traitement topiques</a:t>
            </a:r>
          </a:p>
          <a:p>
            <a:pPr algn="ctr" eaLnBrk="1" hangingPunct="1">
              <a:buFont typeface="Wingdings" pitchFamily="2" charset="2"/>
              <a:buNone/>
            </a:pPr>
            <a:endParaRPr lang="fr-FR" sz="44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7172" name="Picture 4" descr="Lidoca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4877"/>
            <a:ext cx="2472209" cy="16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o pansement - SUITE DE SO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01008"/>
            <a:ext cx="16668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53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Traitements des douleurs neuropathiques</a:t>
            </a:r>
          </a:p>
        </p:txBody>
      </p:sp>
      <p:pic>
        <p:nvPicPr>
          <p:cNvPr id="4" name="Image 3" descr="RECO DOULEURS NEUROPATHIQUES.pdf - Adobe Acrobat Reader 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26493" r="25901" b="22047"/>
          <a:stretch/>
        </p:blipFill>
        <p:spPr>
          <a:xfrm>
            <a:off x="539552" y="1641288"/>
            <a:ext cx="7542260" cy="495606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763688" y="3356992"/>
            <a:ext cx="1944216" cy="50405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546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Traitements médicamenteux topiques</a:t>
            </a:r>
          </a:p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emplâtre de lidocaïne 5%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B47CC8E-9FE4-DD80-2ED1-34DE1F937653}"/>
              </a:ext>
            </a:extLst>
          </p:cNvPr>
          <p:cNvSpPr txBox="1">
            <a:spLocks/>
          </p:cNvSpPr>
          <p:nvPr/>
        </p:nvSpPr>
        <p:spPr>
          <a:xfrm>
            <a:off x="395536" y="1916832"/>
            <a:ext cx="8568952" cy="447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fr-FR" altLang="it-IT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Versatis emplâtre 5 % lidocaïne | Le Quotidien du Pharmac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951" y="4503268"/>
            <a:ext cx="2611001" cy="215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03" y="1647141"/>
            <a:ext cx="7010400" cy="2952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26583" y="4683434"/>
            <a:ext cx="4572000" cy="19734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endParaRPr lang="fr-F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Les emplâtres médicamenteux de lidocaïne sont recommandés pour les douleurs neuropathiques périphériques par de nombreuses sociétés savantes nationales et internationales du fait d’un excellent ratio efficacité-tolérance, d’une sécurité d’emploi et d’une très bonne acceptation par les patients. Leur tolérance est meilleure que les traitements systémiques tels que la </a:t>
            </a:r>
            <a:r>
              <a:rPr lang="fr-FR" sz="1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prégabaline</a:t>
            </a:r>
            <a:r>
              <a:rPr lang="fr-FR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fr-FR" sz="1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gabapentine</a:t>
            </a:r>
            <a:r>
              <a:rPr lang="fr-FR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, ou les antidépresseurs tricycliques.</a:t>
            </a:r>
            <a:endParaRPr lang="fr-FR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1189744" y="4599891"/>
            <a:ext cx="4606392" cy="20570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013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Traitements des douleurs neuropathiques</a:t>
            </a:r>
          </a:p>
        </p:txBody>
      </p:sp>
      <p:pic>
        <p:nvPicPr>
          <p:cNvPr id="4" name="Image 3" descr="RECO DOULEURS NEUROPATHIQUES.pdf - Adobe Acrobat Reader 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26493" r="25901" b="22047"/>
          <a:stretch/>
        </p:blipFill>
        <p:spPr>
          <a:xfrm>
            <a:off x="539552" y="1641288"/>
            <a:ext cx="7542260" cy="495606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763688" y="3615263"/>
            <a:ext cx="1944216" cy="50405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459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La TENS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27584" y="1556792"/>
            <a:ext cx="100552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Electrodes sur peau saine (hors zone </a:t>
            </a:r>
            <a:r>
              <a:rPr lang="fr-FR" dirty="0" err="1">
                <a:latin typeface="Calibri" pitchFamily="34" charset="0"/>
              </a:rPr>
              <a:t>allodynique</a:t>
            </a:r>
            <a:r>
              <a:rPr lang="fr-FR" dirty="0">
                <a:latin typeface="Calibri" pitchFamily="34" charset="0"/>
              </a:rPr>
              <a:t>)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 Autonomie du patient et utilisation quotidienne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Education thérapeutique ++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Stimulation tibiale postérieure dans les DPP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Mode d’action</a:t>
            </a:r>
          </a:p>
          <a:p>
            <a:pPr marL="342900" indent="-342900" eaLnBrk="1" hangingPunct="1">
              <a:buFontTx/>
              <a:buChar char="-"/>
            </a:pPr>
            <a:r>
              <a:rPr lang="fr-FR" dirty="0" err="1">
                <a:latin typeface="Calibri" pitchFamily="34" charset="0"/>
              </a:rPr>
              <a:t>Gate</a:t>
            </a:r>
            <a:r>
              <a:rPr lang="fr-FR" dirty="0">
                <a:latin typeface="Calibri" pitchFamily="34" charset="0"/>
              </a:rPr>
              <a:t> Control</a:t>
            </a:r>
          </a:p>
          <a:p>
            <a:pPr marL="342900" indent="-342900" eaLnBrk="1" hangingPunct="1">
              <a:buFontTx/>
              <a:buChar char="-"/>
            </a:pPr>
            <a:r>
              <a:rPr lang="fr-FR" dirty="0">
                <a:latin typeface="Calibri" pitchFamily="34" charset="0"/>
              </a:rPr>
              <a:t>Stimulation </a:t>
            </a:r>
            <a:r>
              <a:rPr lang="fr-FR" dirty="0" err="1">
                <a:latin typeface="Calibri" pitchFamily="34" charset="0"/>
              </a:rPr>
              <a:t>endorphinique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4098" name="Picture 2" descr="Rééducation du périnée par neuromodulation transcutanée - Kiné guid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t="7432" r="13921" b="12935"/>
          <a:stretch/>
        </p:blipFill>
        <p:spPr bwMode="auto">
          <a:xfrm>
            <a:off x="4932041" y="4700892"/>
            <a:ext cx="2088232" cy="203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2807" r="5249" b="7355"/>
          <a:stretch/>
        </p:blipFill>
        <p:spPr>
          <a:xfrm>
            <a:off x="7092280" y="3732482"/>
            <a:ext cx="1788180" cy="14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49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6224" t="11970" r="33458" b="48340"/>
          <a:stretch/>
        </p:blipFill>
        <p:spPr>
          <a:xfrm>
            <a:off x="2771800" y="764704"/>
            <a:ext cx="3816424" cy="312252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07" y="3933056"/>
            <a:ext cx="8930793" cy="2148568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3203848" y="5734022"/>
            <a:ext cx="3600400" cy="3476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6732240" y="4401490"/>
            <a:ext cx="2304256" cy="12116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106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Traitements des douleurs neuropathiques</a:t>
            </a:r>
          </a:p>
        </p:txBody>
      </p:sp>
      <p:pic>
        <p:nvPicPr>
          <p:cNvPr id="4" name="Image 3" descr="RECO DOULEURS NEUROPATHIQUES.pdf - Adobe Acrobat Reader 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26493" r="25901" b="22047"/>
          <a:stretch/>
        </p:blipFill>
        <p:spPr>
          <a:xfrm>
            <a:off x="539552" y="1641288"/>
            <a:ext cx="7542260" cy="495606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619672" y="4365104"/>
            <a:ext cx="2520280" cy="93610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798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Les patchs de </a:t>
            </a: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capsaïcine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654896"/>
            <a:ext cx="3737291" cy="28083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28184" y="6309320"/>
            <a:ext cx="2645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Kennedy et al, J of Pain Med 2010</a:t>
            </a:r>
          </a:p>
        </p:txBody>
      </p:sp>
      <p:pic>
        <p:nvPicPr>
          <p:cNvPr id="6" name="Immagine 4">
            <a:extLst>
              <a:ext uri="{FF2B5EF4-FFF2-40B4-BE49-F238E27FC236}">
                <a16:creationId xmlns:a16="http://schemas.microsoft.com/office/drawing/2014/main" id="{D0711913-A731-5487-EA73-B2754DFD4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08" b="37130"/>
          <a:stretch/>
        </p:blipFill>
        <p:spPr>
          <a:xfrm>
            <a:off x="5174292" y="1664804"/>
            <a:ext cx="2107784" cy="1728192"/>
          </a:xfrm>
          <a:prstGeom prst="rect">
            <a:avLst/>
          </a:prstGeom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D0711913-A731-5487-EA73-B2754DFD4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30" t="1010" r="5015" b="78024"/>
          <a:stretch/>
        </p:blipFill>
        <p:spPr>
          <a:xfrm>
            <a:off x="7243312" y="541041"/>
            <a:ext cx="1426019" cy="103046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7544" y="2060848"/>
            <a:ext cx="476008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Fixation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rec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TRPV1 (A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 et 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Réduction expression TRPV1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Désensibilisation des récepteurs cutanés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Usage hospitalier (HDJ ou HC)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Prescription par médecin algologue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1 à 3 patchs, tous les 2 à 3 mois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203F5-5102-6E6B-CF2D-20C9CF41E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id="{BC9DAB82-55D9-8E2E-6E5F-FC1BD670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Que traite-t-on?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3D10F62F-88B6-9C9A-8EE4-D782A65F0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207100"/>
            <a:ext cx="100552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b="1" dirty="0">
                <a:latin typeface="Calibri" pitchFamily="34" charset="0"/>
              </a:rPr>
              <a:t>Et pourtant…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/>
            <a:r>
              <a:rPr lang="fr-FR" dirty="0">
                <a:latin typeface="Calibri" pitchFamily="34" charset="0"/>
              </a:rPr>
              <a:t>	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C0D32A-2FD4-1C68-9434-91E575C2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t="39965" r="18342" b="31364"/>
          <a:stretch/>
        </p:blipFill>
        <p:spPr>
          <a:xfrm>
            <a:off x="251520" y="2282586"/>
            <a:ext cx="9010949" cy="27305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A851D2F-DC18-2A18-A2C7-B9A680DF1AE1}"/>
              </a:ext>
            </a:extLst>
          </p:cNvPr>
          <p:cNvSpPr txBox="1"/>
          <p:nvPr/>
        </p:nvSpPr>
        <p:spPr>
          <a:xfrm>
            <a:off x="5351140" y="6286500"/>
            <a:ext cx="3531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Boko et al, </a:t>
            </a:r>
            <a:r>
              <a:rPr lang="fr-FR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Anesthesiology</a:t>
            </a:r>
            <a:r>
              <a:rPr lang="fr-F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2024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1ED8F8-3563-A525-1FEA-B11510520DB6}"/>
              </a:ext>
            </a:extLst>
          </p:cNvPr>
          <p:cNvSpPr txBox="1"/>
          <p:nvPr/>
        </p:nvSpPr>
        <p:spPr>
          <a:xfrm>
            <a:off x="347192" y="5267289"/>
            <a:ext cx="7030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Seulement 7% de patients traités</a:t>
            </a: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Etude de cohorte, chirurgie ambulatoire, 2000 patients</a:t>
            </a:r>
          </a:p>
        </p:txBody>
      </p:sp>
    </p:spTree>
    <p:extLst>
      <p:ext uri="{BB962C8B-B14F-4D97-AF65-F5344CB8AC3E}">
        <p14:creationId xmlns:p14="http://schemas.microsoft.com/office/powerpoint/2010/main" val="1516464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Les patchs de capsaïcine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02630" y="3999711"/>
            <a:ext cx="100552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Prémédication antalgique, application de froid</a:t>
            </a: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Surveillance TA, EN</a:t>
            </a: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Nettoyage de la zone</a:t>
            </a: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Information du patient</a:t>
            </a:r>
          </a:p>
          <a:p>
            <a:pPr marL="342900" indent="-342900" eaLnBrk="1" hangingPunct="1">
              <a:buFontTx/>
              <a:buChar char="-"/>
            </a:pPr>
            <a:r>
              <a:rPr lang="fr-FR" dirty="0">
                <a:latin typeface="Calibri" pitchFamily="34" charset="0"/>
              </a:rPr>
              <a:t>Rougeur, chaleur</a:t>
            </a:r>
          </a:p>
          <a:p>
            <a:pPr marL="342900" indent="-342900" eaLnBrk="1" hangingPunct="1">
              <a:buFontTx/>
              <a:buChar char="-"/>
            </a:pPr>
            <a:r>
              <a:rPr lang="fr-FR" dirty="0">
                <a:latin typeface="Calibri" pitchFamily="34" charset="0"/>
              </a:rPr>
              <a:t>Brûlure</a:t>
            </a:r>
          </a:p>
          <a:p>
            <a:pPr marL="342900" indent="-342900" eaLnBrk="1" hangingPunct="1">
              <a:buFontTx/>
              <a:buChar char="-"/>
            </a:pPr>
            <a:r>
              <a:rPr lang="fr-FR" dirty="0">
                <a:latin typeface="Calibri" pitchFamily="34" charset="0"/>
              </a:rPr>
              <a:t>Douleur induite…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344" y="1703337"/>
            <a:ext cx="2024596" cy="14101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12" y="3587070"/>
            <a:ext cx="1935232" cy="14374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56437" t="54868" r="4189" b="9030"/>
          <a:stretch/>
        </p:blipFill>
        <p:spPr>
          <a:xfrm>
            <a:off x="6889023" y="5338539"/>
            <a:ext cx="1794686" cy="8973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8D44CF-C9E9-5E0C-2B08-20D4635C2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1508529"/>
            <a:ext cx="4689883" cy="228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26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La toxine botulinique de type A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1520" y="1772816"/>
            <a:ext cx="1005522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Neurotoxine paralysante utilisée depuis plus de 30 ans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Découverte fortuite de l’action antalgique en spasticité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Mécanismes d’action multiples</a:t>
            </a:r>
          </a:p>
          <a:p>
            <a:pPr marL="342900" indent="-342900" eaLnBrk="1" hangingPunct="1">
              <a:buFontTx/>
              <a:buChar char="-"/>
            </a:pPr>
            <a:r>
              <a:rPr lang="fr-FR" dirty="0">
                <a:latin typeface="Calibri" pitchFamily="34" charset="0"/>
              </a:rPr>
              <a:t>Blocage de libération des neuropeptides au niveau des fibres C</a:t>
            </a:r>
          </a:p>
          <a:p>
            <a:pPr marL="342900" indent="-342900" eaLnBrk="1" hangingPunct="1">
              <a:buFontTx/>
              <a:buChar char="-"/>
            </a:pPr>
            <a:r>
              <a:rPr lang="fr-FR" dirty="0">
                <a:latin typeface="Calibri" pitchFamily="34" charset="0"/>
              </a:rPr>
              <a:t>Effet central?</a:t>
            </a:r>
          </a:p>
          <a:p>
            <a:pPr marL="342900" indent="-342900" eaLnBrk="1" hangingPunct="1">
              <a:buFontTx/>
              <a:buChar char="-"/>
            </a:pPr>
            <a:endParaRPr lang="fr-FR" dirty="0">
              <a:latin typeface="Calibri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FR" dirty="0">
                <a:latin typeface="Calibri" pitchFamily="34" charset="0"/>
              </a:rPr>
              <a:t>Quadrillage de la zone douloureuse</a:t>
            </a:r>
          </a:p>
          <a:p>
            <a:pPr marL="342900" indent="-342900" eaLnBrk="1" hangingPunct="1">
              <a:buFontTx/>
              <a:buChar char="-"/>
            </a:pPr>
            <a:r>
              <a:rPr lang="fr-FR" dirty="0">
                <a:latin typeface="Calibri" pitchFamily="34" charset="0"/>
              </a:rPr>
              <a:t>50 à 300UI au total</a:t>
            </a:r>
          </a:p>
          <a:p>
            <a:pPr marL="342900" indent="-342900" eaLnBrk="1" hangingPunct="1">
              <a:buFontTx/>
              <a:buChar char="-"/>
            </a:pPr>
            <a:r>
              <a:rPr lang="fr-FR" dirty="0">
                <a:latin typeface="Calibri" pitchFamily="34" charset="0"/>
              </a:rPr>
              <a:t>Injections tous les 1 à 1.5cm</a:t>
            </a:r>
          </a:p>
          <a:p>
            <a:pPr marL="342900" indent="-342900" eaLnBrk="1" hangingPunct="1">
              <a:buFontTx/>
              <a:buChar char="-"/>
            </a:pPr>
            <a:r>
              <a:rPr lang="fr-FR" dirty="0">
                <a:latin typeface="Calibri" pitchFamily="34" charset="0"/>
              </a:rPr>
              <a:t>Douleur à l’injection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  <p:pic>
        <p:nvPicPr>
          <p:cNvPr id="6146" name="Picture 2" descr="Clostridium botulinum bacteria - Stock Image - B220/1273 - Scienc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37112"/>
            <a:ext cx="2627511" cy="197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410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Place de l’ALR  </a:t>
            </a:r>
            <a:r>
              <a:rPr lang="fr-FR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échoguidée</a:t>
            </a: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dans les DCPO</a:t>
            </a:r>
          </a:p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Diagnostique +/- thérapeutique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37012" t="15590" r="42120" b="76220"/>
          <a:stretch/>
        </p:blipFill>
        <p:spPr>
          <a:xfrm>
            <a:off x="12805" y="1916832"/>
            <a:ext cx="3816424" cy="9361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20072" y="6453336"/>
            <a:ext cx="3797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Aggarwal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Anesthesiol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Clin 2023;41: 395-470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068960"/>
            <a:ext cx="7952206" cy="248027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702020" y="3429000"/>
            <a:ext cx="8081940" cy="50405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38532" y="4509120"/>
            <a:ext cx="8064896" cy="43204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038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Traitements des douleurs neuropathiques</a:t>
            </a:r>
          </a:p>
        </p:txBody>
      </p:sp>
      <p:pic>
        <p:nvPicPr>
          <p:cNvPr id="4" name="Image 3" descr="RECO DOULEURS NEUROPATHIQUES.pdf - Adobe Acrobat Reader 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26493" r="25901" b="22047"/>
          <a:stretch/>
        </p:blipFill>
        <p:spPr>
          <a:xfrm>
            <a:off x="539552" y="1641288"/>
            <a:ext cx="7542260" cy="495606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2066454" y="5733257"/>
            <a:ext cx="5011090" cy="36004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5783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ouleur chronique cours Dr SAADI 1.12.21(1).pdf - Adobe Acrobat Reader 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3" t="25137" r="17049" b="43970"/>
          <a:stretch/>
        </p:blipFill>
        <p:spPr>
          <a:xfrm>
            <a:off x="179512" y="1772816"/>
            <a:ext cx="3579992" cy="2599484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</a:t>
            </a:r>
            <a:r>
              <a:rPr lang="fr-FR" sz="3600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ème</a:t>
            </a: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ligne: neurostimulation médullaire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30712" t="35280" r="50782" b="41410"/>
          <a:stretch/>
        </p:blipFill>
        <p:spPr>
          <a:xfrm>
            <a:off x="2699792" y="4268583"/>
            <a:ext cx="2592288" cy="20407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49617" t="22449" r="16915" b="32191"/>
          <a:stretch/>
        </p:blipFill>
        <p:spPr>
          <a:xfrm>
            <a:off x="5076056" y="1519267"/>
            <a:ext cx="3960440" cy="335472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96336" y="6309320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M. Cachemaille</a:t>
            </a:r>
          </a:p>
        </p:txBody>
      </p:sp>
    </p:spTree>
    <p:extLst>
      <p:ext uri="{BB962C8B-B14F-4D97-AF65-F5344CB8AC3E}">
        <p14:creationId xmlns:p14="http://schemas.microsoft.com/office/powerpoint/2010/main" val="11094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</a:t>
            </a:r>
            <a:r>
              <a:rPr lang="fr-FR" sz="3600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ème</a:t>
            </a: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ligne: neurostimulation médullaire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596336" y="6309320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M. Cachemaille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8180" t="34482" r="23327" b="20616"/>
          <a:stretch/>
        </p:blipFill>
        <p:spPr>
          <a:xfrm>
            <a:off x="107504" y="1628800"/>
            <a:ext cx="8706458" cy="419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35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</a:t>
            </a:r>
            <a:r>
              <a:rPr lang="fr-FR" sz="3600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ème</a:t>
            </a: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ligne: neurostimulation médullaire</a:t>
            </a:r>
          </a:p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Indication en postopératoire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28800"/>
            <a:ext cx="5859281" cy="21602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97" y="3938191"/>
            <a:ext cx="6867525" cy="2476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4653136"/>
            <a:ext cx="7200800" cy="8640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9488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</a:t>
            </a:r>
            <a:r>
              <a:rPr lang="fr-FR" sz="3600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ème</a:t>
            </a: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ligne: neurostimulation médullaire</a:t>
            </a:r>
          </a:p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Indication en postopératoire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53" y="1556792"/>
            <a:ext cx="4365104" cy="27039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784501"/>
            <a:ext cx="4651782" cy="307349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1560" y="6021288"/>
            <a:ext cx="1433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Reco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SFETD 2024</a:t>
            </a:r>
          </a:p>
        </p:txBody>
      </p:sp>
    </p:spTree>
    <p:extLst>
      <p:ext uri="{BB962C8B-B14F-4D97-AF65-F5344CB8AC3E}">
        <p14:creationId xmlns:p14="http://schemas.microsoft.com/office/powerpoint/2010/main" val="23410210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</a:t>
            </a:r>
            <a:r>
              <a:rPr lang="fr-FR" sz="3600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ème</a:t>
            </a: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ligne: neurostimulation médullaire</a:t>
            </a:r>
          </a:p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Dans la DPPC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00808"/>
            <a:ext cx="5833120" cy="144132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51519" y="3402909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Atteinte nerveuse périphérique: PNS, DRG et SCS efficaces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Pour le reste: quel niveau de stimulation (T12 -&gt; S5)?</a:t>
            </a: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Littérature robuste pour NMS et troubles fonctionnels vésicaux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Résultats prometteurs mais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Etudes complémentaires nécessaires concernant les indications + niveau de stimulation</a:t>
            </a: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55DA16-57DB-F4F7-3C93-A87CC7EFFF55}"/>
              </a:ext>
            </a:extLst>
          </p:cNvPr>
          <p:cNvSpPr txBox="1"/>
          <p:nvPr/>
        </p:nvSpPr>
        <p:spPr>
          <a:xfrm>
            <a:off x="5118323" y="6381750"/>
            <a:ext cx="3209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Gish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et al, Pain Practice 2024;24: 321-340</a:t>
            </a:r>
          </a:p>
        </p:txBody>
      </p:sp>
    </p:spTree>
    <p:extLst>
      <p:ext uri="{BB962C8B-B14F-4D97-AF65-F5344CB8AC3E}">
        <p14:creationId xmlns:p14="http://schemas.microsoft.com/office/powerpoint/2010/main" val="24769432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Qui traite?</a:t>
            </a:r>
          </a:p>
        </p:txBody>
      </p:sp>
      <p:pic>
        <p:nvPicPr>
          <p:cNvPr id="4" name="Image 3" descr="RECO DOULEURS NEUROPATHIQUES.pdf - Adobe Acrobat Reader 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26493" r="25901" b="22047"/>
          <a:stretch/>
        </p:blipFill>
        <p:spPr>
          <a:xfrm>
            <a:off x="539552" y="1641288"/>
            <a:ext cx="7542260" cy="4956063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1475656" y="3259568"/>
            <a:ext cx="6592579" cy="2905736"/>
            <a:chOff x="1475656" y="3259568"/>
            <a:chExt cx="6592579" cy="2905736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4571999" y="5301208"/>
              <a:ext cx="3024337" cy="0"/>
            </a:xfrm>
            <a:prstGeom prst="line">
              <a:avLst/>
            </a:prstGeom>
            <a:ln w="38100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e 24"/>
            <p:cNvGrpSpPr/>
            <p:nvPr/>
          </p:nvGrpSpPr>
          <p:grpSpPr>
            <a:xfrm>
              <a:off x="1475656" y="3259568"/>
              <a:ext cx="6592579" cy="2905736"/>
              <a:chOff x="1475656" y="3259568"/>
              <a:chExt cx="6592579" cy="2905736"/>
            </a:xfrm>
          </p:grpSpPr>
          <p:cxnSp>
            <p:nvCxnSpPr>
              <p:cNvPr id="12" name="Connecteur droit 11"/>
              <p:cNvCxnSpPr/>
              <p:nvPr/>
            </p:nvCxnSpPr>
            <p:spPr>
              <a:xfrm flipV="1">
                <a:off x="1475656" y="3259568"/>
                <a:ext cx="6592579" cy="25416"/>
              </a:xfrm>
              <a:prstGeom prst="line">
                <a:avLst/>
              </a:prstGeom>
              <a:ln w="3810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>
                <a:cxnSpLocks/>
              </p:cNvCxnSpPr>
              <p:nvPr/>
            </p:nvCxnSpPr>
            <p:spPr>
              <a:xfrm>
                <a:off x="1475656" y="3272276"/>
                <a:ext cx="0" cy="804796"/>
              </a:xfrm>
              <a:prstGeom prst="line">
                <a:avLst/>
              </a:prstGeom>
              <a:ln w="38100">
                <a:solidFill>
                  <a:srgbClr val="0066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>
                <a:off x="1475656" y="4077072"/>
                <a:ext cx="3096343" cy="0"/>
              </a:xfrm>
              <a:prstGeom prst="line">
                <a:avLst/>
              </a:prstGeom>
              <a:ln w="3810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>
                <a:cxnSpLocks/>
              </p:cNvCxnSpPr>
              <p:nvPr/>
            </p:nvCxnSpPr>
            <p:spPr>
              <a:xfrm>
                <a:off x="4571999" y="4077072"/>
                <a:ext cx="0" cy="1224136"/>
              </a:xfrm>
              <a:prstGeom prst="line">
                <a:avLst/>
              </a:prstGeom>
              <a:ln w="38100">
                <a:solidFill>
                  <a:srgbClr val="0066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8068235" y="3259568"/>
                <a:ext cx="0" cy="2905736"/>
              </a:xfrm>
              <a:prstGeom prst="line">
                <a:avLst/>
              </a:prstGeom>
              <a:ln w="3810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ZoneTexte 31"/>
          <p:cNvSpPr txBox="1"/>
          <p:nvPr/>
        </p:nvSpPr>
        <p:spPr>
          <a:xfrm>
            <a:off x="90032" y="2910136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</a:rPr>
              <a:t>Niveau 1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4"/>
          <a:srcRect l="31320" t="16618" r="31996" b="38115"/>
          <a:stretch/>
        </p:blipFill>
        <p:spPr>
          <a:xfrm>
            <a:off x="6444208" y="674037"/>
            <a:ext cx="2160240" cy="1666071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7596336" y="5301208"/>
            <a:ext cx="0" cy="864096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7596336" y="6165304"/>
            <a:ext cx="471899" cy="0"/>
          </a:xfrm>
          <a:prstGeom prst="line">
            <a:avLst/>
          </a:prstGeom>
          <a:ln w="3810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018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Tableaux cliniques rencontrés en postopératoire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3" y="1628800"/>
            <a:ext cx="79928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</a:t>
            </a:r>
            <a:r>
              <a:rPr lang="fr-FR" b="1" dirty="0">
                <a:latin typeface="Calibri" pitchFamily="34" charset="0"/>
              </a:rPr>
              <a:t>Douleur neuropathique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§"/>
            </a:pPr>
            <a:r>
              <a:rPr lang="fr-FR" dirty="0">
                <a:latin typeface="Calibri" pitchFamily="34" charset="0"/>
              </a:rPr>
              <a:t>Territoire systématisé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§"/>
            </a:pPr>
            <a:r>
              <a:rPr lang="fr-FR" dirty="0">
                <a:latin typeface="Calibri" pitchFamily="34" charset="0"/>
              </a:rPr>
              <a:t>Nerfs II, IH, GF, </a:t>
            </a:r>
            <a:r>
              <a:rPr lang="fr-FR" dirty="0" err="1">
                <a:latin typeface="Calibri" pitchFamily="34" charset="0"/>
              </a:rPr>
              <a:t>pudendal</a:t>
            </a:r>
            <a:r>
              <a:rPr lang="fr-FR" dirty="0">
                <a:latin typeface="Calibri" pitchFamily="34" charset="0"/>
              </a:rPr>
              <a:t>, obturateur, fémoral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§"/>
            </a:pPr>
            <a:r>
              <a:rPr lang="fr-FR" dirty="0">
                <a:latin typeface="Calibri" pitchFamily="34" charset="0"/>
              </a:rPr>
              <a:t>Section complète/partielle, étirement, compression, fibrose séquellaire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/>
            <a:r>
              <a:rPr lang="fr-FR" dirty="0">
                <a:latin typeface="Calibri" pitchFamily="34" charset="0"/>
              </a:rPr>
              <a:t>	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13" y="3861048"/>
            <a:ext cx="6968173" cy="23029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48A4491-F373-0BA4-1311-DE3BC99E6449}"/>
              </a:ext>
            </a:extLst>
          </p:cNvPr>
          <p:cNvSpPr txBox="1"/>
          <p:nvPr/>
        </p:nvSpPr>
        <p:spPr>
          <a:xfrm>
            <a:off x="5796136" y="6237312"/>
            <a:ext cx="3486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Gish</a:t>
            </a:r>
            <a:r>
              <a:rPr lang="fr-F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 et al, Pain Practice 2024</a:t>
            </a:r>
          </a:p>
        </p:txBody>
      </p:sp>
    </p:spTree>
    <p:extLst>
      <p:ext uri="{BB962C8B-B14F-4D97-AF65-F5344CB8AC3E}">
        <p14:creationId xmlns:p14="http://schemas.microsoft.com/office/powerpoint/2010/main" val="32354123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6B3AB-742F-843A-9A5D-AE982EAA4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FEE2BC9-162E-3179-F710-3EE9D747E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Qui traite?</a:t>
            </a:r>
          </a:p>
        </p:txBody>
      </p:sp>
      <p:pic>
        <p:nvPicPr>
          <p:cNvPr id="4" name="Image 3" descr="RECO DOULEURS NEUROPATHIQUES.pdf - Adobe Acrobat Reader DC">
            <a:extLst>
              <a:ext uri="{FF2B5EF4-FFF2-40B4-BE49-F238E27FC236}">
                <a16:creationId xmlns:a16="http://schemas.microsoft.com/office/drawing/2014/main" id="{AF5985F6-5B98-A30F-1FEA-88B221A8E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26493" r="25901" b="22047"/>
          <a:stretch/>
        </p:blipFill>
        <p:spPr>
          <a:xfrm>
            <a:off x="539552" y="1641288"/>
            <a:ext cx="7542260" cy="495606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5275F279-0BF6-C685-3EA1-67FE66E80F21}"/>
              </a:ext>
            </a:extLst>
          </p:cNvPr>
          <p:cNvGrpSpPr/>
          <p:nvPr/>
        </p:nvGrpSpPr>
        <p:grpSpPr>
          <a:xfrm>
            <a:off x="1475656" y="3259568"/>
            <a:ext cx="6592579" cy="2905736"/>
            <a:chOff x="1475656" y="3259568"/>
            <a:chExt cx="6592579" cy="2905736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660453DC-2E7B-6FC3-5AA7-20D5C49CBA33}"/>
                </a:ext>
              </a:extLst>
            </p:cNvPr>
            <p:cNvCxnSpPr/>
            <p:nvPr/>
          </p:nvCxnSpPr>
          <p:spPr>
            <a:xfrm>
              <a:off x="4571999" y="5301208"/>
              <a:ext cx="3024337" cy="0"/>
            </a:xfrm>
            <a:prstGeom prst="line">
              <a:avLst/>
            </a:prstGeom>
            <a:ln w="38100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2F1DD95-DDD3-FBEC-A626-8397B104D1F2}"/>
                </a:ext>
              </a:extLst>
            </p:cNvPr>
            <p:cNvGrpSpPr/>
            <p:nvPr/>
          </p:nvGrpSpPr>
          <p:grpSpPr>
            <a:xfrm>
              <a:off x="1475656" y="3259568"/>
              <a:ext cx="6592579" cy="2905736"/>
              <a:chOff x="1475656" y="3259568"/>
              <a:chExt cx="6592579" cy="2905736"/>
            </a:xfrm>
          </p:grpSpPr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803D85AE-DBF0-ADE0-E336-5137F490C96D}"/>
                  </a:ext>
                </a:extLst>
              </p:cNvPr>
              <p:cNvCxnSpPr/>
              <p:nvPr/>
            </p:nvCxnSpPr>
            <p:spPr>
              <a:xfrm flipV="1">
                <a:off x="1475656" y="3259568"/>
                <a:ext cx="6592579" cy="25416"/>
              </a:xfrm>
              <a:prstGeom prst="line">
                <a:avLst/>
              </a:prstGeom>
              <a:ln w="3810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DD3F34FD-A214-BDA7-E5A9-061B991838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5656" y="3272276"/>
                <a:ext cx="0" cy="804796"/>
              </a:xfrm>
              <a:prstGeom prst="line">
                <a:avLst/>
              </a:prstGeom>
              <a:ln w="38100">
                <a:solidFill>
                  <a:srgbClr val="0066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F6AA250F-40E7-8150-FCF0-1D5F70FBBE07}"/>
                  </a:ext>
                </a:extLst>
              </p:cNvPr>
              <p:cNvCxnSpPr/>
              <p:nvPr/>
            </p:nvCxnSpPr>
            <p:spPr>
              <a:xfrm>
                <a:off x="1475656" y="4077072"/>
                <a:ext cx="3096343" cy="0"/>
              </a:xfrm>
              <a:prstGeom prst="line">
                <a:avLst/>
              </a:prstGeom>
              <a:ln w="3810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A73FE9B7-A0CA-E8F4-A183-99389401AD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1999" y="4077072"/>
                <a:ext cx="0" cy="1224136"/>
              </a:xfrm>
              <a:prstGeom prst="line">
                <a:avLst/>
              </a:prstGeom>
              <a:ln w="38100">
                <a:solidFill>
                  <a:srgbClr val="0066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31259120-9FD5-EAD6-97BD-B0441861D27A}"/>
                  </a:ext>
                </a:extLst>
              </p:cNvPr>
              <p:cNvCxnSpPr/>
              <p:nvPr/>
            </p:nvCxnSpPr>
            <p:spPr>
              <a:xfrm>
                <a:off x="8068235" y="3259568"/>
                <a:ext cx="0" cy="2905736"/>
              </a:xfrm>
              <a:prstGeom prst="line">
                <a:avLst/>
              </a:prstGeom>
              <a:ln w="3810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B74F6D63-9168-7751-5DFF-5E235583F168}"/>
              </a:ext>
            </a:extLst>
          </p:cNvPr>
          <p:cNvSpPr txBox="1"/>
          <p:nvPr/>
        </p:nvSpPr>
        <p:spPr>
          <a:xfrm>
            <a:off x="90032" y="2910136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</a:rPr>
              <a:t>Niveau 1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F9826DAC-B4E1-F669-5428-693D696D3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20" t="16618" r="31996" b="38115"/>
          <a:stretch/>
        </p:blipFill>
        <p:spPr>
          <a:xfrm>
            <a:off x="6444208" y="674037"/>
            <a:ext cx="2160240" cy="1666071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B16EAD1-83E8-2C6D-DC1C-DC2A2DEA677A}"/>
              </a:ext>
            </a:extLst>
          </p:cNvPr>
          <p:cNvCxnSpPr/>
          <p:nvPr/>
        </p:nvCxnSpPr>
        <p:spPr>
          <a:xfrm>
            <a:off x="7596336" y="5301208"/>
            <a:ext cx="0" cy="864096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9498390-5739-6024-9C9F-DB51DA7CF42D}"/>
              </a:ext>
            </a:extLst>
          </p:cNvPr>
          <p:cNvCxnSpPr/>
          <p:nvPr/>
        </p:nvCxnSpPr>
        <p:spPr>
          <a:xfrm>
            <a:off x="7596336" y="6165304"/>
            <a:ext cx="471899" cy="0"/>
          </a:xfrm>
          <a:prstGeom prst="line">
            <a:avLst/>
          </a:prstGeom>
          <a:ln w="3810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8261B11-F06A-851A-A183-460800F610F8}"/>
              </a:ext>
            </a:extLst>
          </p:cNvPr>
          <p:cNvSpPr/>
          <p:nvPr/>
        </p:nvSpPr>
        <p:spPr>
          <a:xfrm>
            <a:off x="1547664" y="3861048"/>
            <a:ext cx="2880320" cy="144015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0AE9CF-E6F0-57FA-02D5-DB4633DD386A}"/>
              </a:ext>
            </a:extLst>
          </p:cNvPr>
          <p:cNvSpPr txBox="1"/>
          <p:nvPr/>
        </p:nvSpPr>
        <p:spPr>
          <a:xfrm>
            <a:off x="90032" y="4271064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Niveau 2</a:t>
            </a:r>
          </a:p>
        </p:txBody>
      </p:sp>
    </p:spTree>
    <p:extLst>
      <p:ext uri="{BB962C8B-B14F-4D97-AF65-F5344CB8AC3E}">
        <p14:creationId xmlns:p14="http://schemas.microsoft.com/office/powerpoint/2010/main" val="632427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E2800-5B15-B772-2117-9E7536FD5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0A81D72-6D0E-2436-7495-BF3471D20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0"/>
            <a:ext cx="9143999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Qui traite?</a:t>
            </a:r>
          </a:p>
        </p:txBody>
      </p:sp>
      <p:pic>
        <p:nvPicPr>
          <p:cNvPr id="4" name="Image 3" descr="RECO DOULEURS NEUROPATHIQUES.pdf - Adobe Acrobat Reader DC">
            <a:extLst>
              <a:ext uri="{FF2B5EF4-FFF2-40B4-BE49-F238E27FC236}">
                <a16:creationId xmlns:a16="http://schemas.microsoft.com/office/drawing/2014/main" id="{AE53B96A-0F72-577B-2FBA-703B22538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26493" r="25901" b="22047"/>
          <a:stretch/>
        </p:blipFill>
        <p:spPr>
          <a:xfrm>
            <a:off x="539552" y="1641288"/>
            <a:ext cx="7542260" cy="495606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1BA92AC4-F211-E7AA-4F93-7C4269317A1D}"/>
              </a:ext>
            </a:extLst>
          </p:cNvPr>
          <p:cNvGrpSpPr/>
          <p:nvPr/>
        </p:nvGrpSpPr>
        <p:grpSpPr>
          <a:xfrm>
            <a:off x="1475656" y="3259568"/>
            <a:ext cx="6592579" cy="2905736"/>
            <a:chOff x="1475656" y="3259568"/>
            <a:chExt cx="6592579" cy="2905736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3F07CD29-A26C-0F93-A4F0-65F811E4829C}"/>
                </a:ext>
              </a:extLst>
            </p:cNvPr>
            <p:cNvCxnSpPr/>
            <p:nvPr/>
          </p:nvCxnSpPr>
          <p:spPr>
            <a:xfrm>
              <a:off x="4571999" y="5301208"/>
              <a:ext cx="3024337" cy="0"/>
            </a:xfrm>
            <a:prstGeom prst="line">
              <a:avLst/>
            </a:prstGeom>
            <a:ln w="38100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929F261-6434-19C9-F5A7-8F17F077B432}"/>
                </a:ext>
              </a:extLst>
            </p:cNvPr>
            <p:cNvGrpSpPr/>
            <p:nvPr/>
          </p:nvGrpSpPr>
          <p:grpSpPr>
            <a:xfrm>
              <a:off x="1475656" y="3259568"/>
              <a:ext cx="6592579" cy="2905736"/>
              <a:chOff x="1475656" y="3259568"/>
              <a:chExt cx="6592579" cy="2905736"/>
            </a:xfrm>
          </p:grpSpPr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C02B4FC6-9581-6B08-EF44-A1060BF70583}"/>
                  </a:ext>
                </a:extLst>
              </p:cNvPr>
              <p:cNvCxnSpPr/>
              <p:nvPr/>
            </p:nvCxnSpPr>
            <p:spPr>
              <a:xfrm flipV="1">
                <a:off x="1475656" y="3259568"/>
                <a:ext cx="6592579" cy="25416"/>
              </a:xfrm>
              <a:prstGeom prst="line">
                <a:avLst/>
              </a:prstGeom>
              <a:ln w="3810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EA95445A-8151-8DCF-D91A-A427D58289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5656" y="3272276"/>
                <a:ext cx="0" cy="804796"/>
              </a:xfrm>
              <a:prstGeom prst="line">
                <a:avLst/>
              </a:prstGeom>
              <a:ln w="38100">
                <a:solidFill>
                  <a:srgbClr val="0066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9E9A2A08-2AB8-3C08-8DAD-E7DA4068D483}"/>
                  </a:ext>
                </a:extLst>
              </p:cNvPr>
              <p:cNvCxnSpPr/>
              <p:nvPr/>
            </p:nvCxnSpPr>
            <p:spPr>
              <a:xfrm>
                <a:off x="1475656" y="4077072"/>
                <a:ext cx="3096343" cy="0"/>
              </a:xfrm>
              <a:prstGeom prst="line">
                <a:avLst/>
              </a:prstGeom>
              <a:ln w="3810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0562FB38-6A13-A1E7-A9A7-3996280335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1999" y="4077072"/>
                <a:ext cx="0" cy="1224136"/>
              </a:xfrm>
              <a:prstGeom prst="line">
                <a:avLst/>
              </a:prstGeom>
              <a:ln w="38100">
                <a:solidFill>
                  <a:srgbClr val="0066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72755D1B-62FD-1031-0B23-0923145A8ADC}"/>
                  </a:ext>
                </a:extLst>
              </p:cNvPr>
              <p:cNvCxnSpPr/>
              <p:nvPr/>
            </p:nvCxnSpPr>
            <p:spPr>
              <a:xfrm>
                <a:off x="8068235" y="3259568"/>
                <a:ext cx="0" cy="2905736"/>
              </a:xfrm>
              <a:prstGeom prst="line">
                <a:avLst/>
              </a:prstGeom>
              <a:ln w="38100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2CB2F150-22E0-5911-6978-3DF3A53733A5}"/>
              </a:ext>
            </a:extLst>
          </p:cNvPr>
          <p:cNvSpPr txBox="1"/>
          <p:nvPr/>
        </p:nvSpPr>
        <p:spPr>
          <a:xfrm>
            <a:off x="90032" y="2910136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</a:rPr>
              <a:t>Niveau 1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587B3B39-E31A-5C7B-1DD4-5CAB4199C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20" t="16618" r="31996" b="38115"/>
          <a:stretch/>
        </p:blipFill>
        <p:spPr>
          <a:xfrm>
            <a:off x="6444208" y="674037"/>
            <a:ext cx="2160240" cy="1666071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58965AF-FC8A-B180-1EEC-7F0B527214EF}"/>
              </a:ext>
            </a:extLst>
          </p:cNvPr>
          <p:cNvCxnSpPr/>
          <p:nvPr/>
        </p:nvCxnSpPr>
        <p:spPr>
          <a:xfrm>
            <a:off x="7596336" y="5301208"/>
            <a:ext cx="0" cy="864096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32F3C1F-8DB9-A8D1-20B0-5AF1E8EE193B}"/>
              </a:ext>
            </a:extLst>
          </p:cNvPr>
          <p:cNvCxnSpPr/>
          <p:nvPr/>
        </p:nvCxnSpPr>
        <p:spPr>
          <a:xfrm>
            <a:off x="7596336" y="6165304"/>
            <a:ext cx="471899" cy="0"/>
          </a:xfrm>
          <a:prstGeom prst="line">
            <a:avLst/>
          </a:prstGeom>
          <a:ln w="3810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2A5BB70-8ED5-B323-7825-77E8E001D0D4}"/>
              </a:ext>
            </a:extLst>
          </p:cNvPr>
          <p:cNvSpPr/>
          <p:nvPr/>
        </p:nvSpPr>
        <p:spPr>
          <a:xfrm>
            <a:off x="1547664" y="3861049"/>
            <a:ext cx="2880320" cy="14401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A9F0F6-CB74-92C1-2D8B-02EFA452DEB5}"/>
              </a:ext>
            </a:extLst>
          </p:cNvPr>
          <p:cNvSpPr txBox="1"/>
          <p:nvPr/>
        </p:nvSpPr>
        <p:spPr>
          <a:xfrm>
            <a:off x="90032" y="4271064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Niveau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E033BF-CEA2-F08E-880F-9C8BD31AF3DF}"/>
              </a:ext>
            </a:extLst>
          </p:cNvPr>
          <p:cNvSpPr/>
          <p:nvPr/>
        </p:nvSpPr>
        <p:spPr>
          <a:xfrm>
            <a:off x="2123728" y="5445224"/>
            <a:ext cx="4752528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A597F9-ACF5-3086-8625-F31FAF629E05}"/>
              </a:ext>
            </a:extLst>
          </p:cNvPr>
          <p:cNvSpPr txBox="1"/>
          <p:nvPr/>
        </p:nvSpPr>
        <p:spPr>
          <a:xfrm>
            <a:off x="90032" y="5401159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Niveau 3</a:t>
            </a:r>
          </a:p>
        </p:txBody>
      </p:sp>
    </p:spTree>
    <p:extLst>
      <p:ext uri="{BB962C8B-B14F-4D97-AF65-F5344CB8AC3E}">
        <p14:creationId xmlns:p14="http://schemas.microsoft.com/office/powerpoint/2010/main" val="35530178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+mn-cs"/>
              </a:rPr>
              <a:t>Conclusion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1520" y="1772816"/>
            <a:ext cx="100552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Dépistage et prise en charge précoce d’une DPO neuropathique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Prise en charge globale multidisciplinaire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Recherche et traitement d’une hypersensibilisation 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Place des techniques non médicamenteuses</a:t>
            </a:r>
          </a:p>
          <a:p>
            <a:pPr eaLnBrk="1" hangingPunct="1">
              <a:buFontTx/>
              <a:buChar char="•"/>
            </a:pPr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Implication des acteurs du niveau 1 +++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52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981200"/>
            <a:ext cx="8229600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fr-FR" sz="4000" b="1" dirty="0">
              <a:solidFill>
                <a:schemeClr val="hlink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fr-FR" sz="5400" b="1" dirty="0">
                <a:solidFill>
                  <a:schemeClr val="hlink"/>
                </a:solidFill>
                <a:latin typeface="Calibri" pitchFamily="34" charset="0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599545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Tableaux cliniques rencontrés en postopératoire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3" y="1628800"/>
            <a:ext cx="79928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</a:t>
            </a:r>
            <a:r>
              <a:rPr lang="fr-FR" b="1" dirty="0">
                <a:latin typeface="Calibri" pitchFamily="34" charset="0"/>
              </a:rPr>
              <a:t>Douleur neuropathique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</a:t>
            </a:r>
            <a:r>
              <a:rPr lang="fr-FR" b="1" dirty="0">
                <a:latin typeface="Calibri" pitchFamily="34" charset="0"/>
              </a:rPr>
              <a:t>Syndrome </a:t>
            </a:r>
            <a:r>
              <a:rPr lang="fr-FR" b="1" dirty="0" err="1">
                <a:latin typeface="Calibri" pitchFamily="34" charset="0"/>
              </a:rPr>
              <a:t>myofascial</a:t>
            </a:r>
            <a:endParaRPr lang="fr-FR" b="1" dirty="0">
              <a:latin typeface="Calibri" pitchFamily="34" charset="0"/>
            </a:endParaRPr>
          </a:p>
          <a:p>
            <a:pPr marL="1085850" lvl="1" indent="-342900" eaLnBrk="1" hangingPunct="1">
              <a:buFont typeface="Wingdings" panose="05000000000000000000" pitchFamily="2" charset="2"/>
              <a:buChar char="§"/>
            </a:pPr>
            <a:r>
              <a:rPr lang="fr-FR" dirty="0">
                <a:latin typeface="Calibri" pitchFamily="34" charset="0"/>
              </a:rPr>
              <a:t>Tension musculaire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§"/>
            </a:pPr>
            <a:r>
              <a:rPr lang="fr-FR" dirty="0" err="1">
                <a:latin typeface="Calibri" pitchFamily="34" charset="0"/>
              </a:rPr>
              <a:t>Zône</a:t>
            </a:r>
            <a:r>
              <a:rPr lang="fr-FR" dirty="0">
                <a:latin typeface="Calibri" pitchFamily="34" charset="0"/>
              </a:rPr>
              <a:t> gâchette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§"/>
            </a:pPr>
            <a:endParaRPr lang="fr-FR" b="1" dirty="0">
              <a:latin typeface="Calibri" pitchFamily="34" charset="0"/>
            </a:endParaRPr>
          </a:p>
          <a:p>
            <a:pPr eaLnBrk="1" hangingPunct="1"/>
            <a:r>
              <a:rPr lang="fr-FR" dirty="0">
                <a:latin typeface="Calibri" pitchFamily="34" charset="0"/>
              </a:rPr>
              <a:t>	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933056"/>
            <a:ext cx="4504367" cy="197667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493" y="3645024"/>
            <a:ext cx="395564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51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Tableaux cliniques rencontrés en postopératoire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9593" y="1628800"/>
            <a:ext cx="79928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</a:t>
            </a:r>
            <a:r>
              <a:rPr lang="fr-FR" b="1" dirty="0">
                <a:latin typeface="Calibri" pitchFamily="34" charset="0"/>
              </a:rPr>
              <a:t>Douleur neuropathique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</a:t>
            </a:r>
            <a:r>
              <a:rPr lang="fr-FR" b="1" dirty="0">
                <a:latin typeface="Calibri" pitchFamily="34" charset="0"/>
              </a:rPr>
              <a:t>Syndrome </a:t>
            </a:r>
            <a:r>
              <a:rPr lang="fr-FR" b="1" dirty="0" err="1">
                <a:latin typeface="Calibri" pitchFamily="34" charset="0"/>
              </a:rPr>
              <a:t>myofascial</a:t>
            </a:r>
            <a:endParaRPr lang="fr-FR" b="1" dirty="0">
              <a:latin typeface="Calibri" pitchFamily="34" charset="0"/>
            </a:endParaRPr>
          </a:p>
          <a:p>
            <a:pPr marL="457200" lvl="1" indent="0" eaLnBrk="1" hangingPunct="1"/>
            <a:endParaRPr lang="fr-FR" b="1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dirty="0">
                <a:latin typeface="Calibri" pitchFamily="34" charset="0"/>
              </a:rPr>
              <a:t> </a:t>
            </a:r>
            <a:r>
              <a:rPr lang="fr-FR" b="1" dirty="0">
                <a:latin typeface="Calibri" pitchFamily="34" charset="0"/>
              </a:rPr>
              <a:t>Hypersensibilisation pelvienne, voire SDRC pelvien</a:t>
            </a:r>
          </a:p>
          <a:p>
            <a:pPr eaLnBrk="1" hangingPunct="1"/>
            <a:r>
              <a:rPr lang="fr-FR" dirty="0">
                <a:latin typeface="Calibri" pitchFamily="34" charset="0"/>
              </a:rPr>
              <a:t> 	</a:t>
            </a:r>
          </a:p>
          <a:p>
            <a:pPr eaLnBrk="1" hangingPunct="1"/>
            <a:endParaRPr lang="fr-FR" dirty="0">
              <a:latin typeface="Calibri" pitchFamily="34" charset="0"/>
            </a:endParaRPr>
          </a:p>
        </p:txBody>
      </p:sp>
      <p:pic>
        <p:nvPicPr>
          <p:cNvPr id="2052" name="Picture 4" descr="La mairie du 12e arrondissement en flammes - 20 minut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66"/>
          <a:stretch/>
        </p:blipFill>
        <p:spPr bwMode="auto">
          <a:xfrm>
            <a:off x="683568" y="3789941"/>
            <a:ext cx="3888432" cy="25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ut ce qu'on peut faire avec des allumet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2056228" cy="115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écouvrez un paillage économique au jardin grâce à la pail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94" y="5085184"/>
            <a:ext cx="2571952" cy="1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8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40C5A-6966-F904-3D8E-6C9A24F3A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id="{BC8B4BC8-FC39-FF55-782A-7E7EAB47F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1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Pourquoi et quand traiter une DPO?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AF88E1-AB12-BA27-B8D8-503FC1A81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8024"/>
            <a:ext cx="9048805" cy="32403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8A4491-F373-0BA4-1311-DE3BC99E6449}"/>
              </a:ext>
            </a:extLst>
          </p:cNvPr>
          <p:cNvSpPr txBox="1"/>
          <p:nvPr/>
        </p:nvSpPr>
        <p:spPr>
          <a:xfrm>
            <a:off x="5796136" y="6237312"/>
            <a:ext cx="2702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 </a:t>
            </a:r>
            <a:r>
              <a:rPr lang="fr-FR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Driel</a:t>
            </a:r>
            <a:r>
              <a:rPr lang="fr-F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al, BJA 2022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07888E6-0321-2881-2B8A-B0E681AC5C47}"/>
              </a:ext>
            </a:extLst>
          </p:cNvPr>
          <p:cNvSpPr txBox="1"/>
          <p:nvPr/>
        </p:nvSpPr>
        <p:spPr>
          <a:xfrm>
            <a:off x="467544" y="1628800"/>
            <a:ext cx="8571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Etude de cohorte prospective, toute chirurgie confondue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Critères simples de prédictibilité de chronicisation à M3 et M6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DDEA054-8CC6-2FE9-5AD8-10CF3BA42F1E}"/>
              </a:ext>
            </a:extLst>
          </p:cNvPr>
          <p:cNvSpPr/>
          <p:nvPr/>
        </p:nvSpPr>
        <p:spPr>
          <a:xfrm>
            <a:off x="-18380" y="5230068"/>
            <a:ext cx="387030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424144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10198</TotalTime>
  <Words>3298</Words>
  <Application>Microsoft Office PowerPoint</Application>
  <PresentationFormat>Affichage à l'écran (4:3)</PresentationFormat>
  <Paragraphs>547</Paragraphs>
  <Slides>63</Slides>
  <Notes>50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71" baseType="lpstr">
      <vt:lpstr>Arial</vt:lpstr>
      <vt:lpstr>Arial Black</vt:lpstr>
      <vt:lpstr>Calibri</vt:lpstr>
      <vt:lpstr>Comic Sans MS</vt:lpstr>
      <vt:lpstr>Times New Roman</vt:lpstr>
      <vt:lpstr>Wingdings</vt:lpstr>
      <vt:lpstr>Pixel</vt:lpstr>
      <vt:lpstr>Graphique</vt:lpstr>
      <vt:lpstr>Traitement médical des DPPC postopératoires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AP-HP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Anesthésie en chirurgie ambulatoire</dc:title>
  <dc:creator>g-sat-odar0mdh</dc:creator>
  <cp:lastModifiedBy>Claire Debes</cp:lastModifiedBy>
  <cp:revision>409</cp:revision>
  <dcterms:created xsi:type="dcterms:W3CDTF">2011-06-27T12:02:41Z</dcterms:created>
  <dcterms:modified xsi:type="dcterms:W3CDTF">2025-02-05T15:02:55Z</dcterms:modified>
</cp:coreProperties>
</file>